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8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0680700" cy="7556500"/>
  <p:notesSz cx="9926638" cy="14352588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3175" cap="flat">
              <a:noFill/>
              <a:miter lim="400000"/>
            </a:ln>
          </a:top>
          <a:bottom>
            <a:ln w="3175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3175" cap="flat">
              <a:noFill/>
              <a:miter lim="400000"/>
            </a:ln>
          </a:top>
          <a:bottom>
            <a:ln w="3175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870" y="-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20" Type="http://schemas.openxmlformats.org/officeDocument/2006/relationships/customXml" Target="../customXml/item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 noRot="1" noChangeAspect="1"/>
          </p:cNvSpPr>
          <p:nvPr>
            <p:ph type="sldImg"/>
          </p:nvPr>
        </p:nvSpPr>
        <p:spPr>
          <a:xfrm>
            <a:off x="1157288" y="1074738"/>
            <a:ext cx="7612062" cy="5384800"/>
          </a:xfrm>
          <a:prstGeom prst="rect">
            <a:avLst/>
          </a:prstGeom>
        </p:spPr>
        <p:txBody>
          <a:bodyPr lIns="131927" tIns="65963" rIns="131927" bIns="65963"/>
          <a:lstStyle/>
          <a:p>
            <a:endParaRPr/>
          </a:p>
        </p:txBody>
      </p:sp>
      <p:sp>
        <p:nvSpPr>
          <p:cNvPr id="111" name="Shape 111"/>
          <p:cNvSpPr>
            <a:spLocks noGrp="1"/>
          </p:cNvSpPr>
          <p:nvPr>
            <p:ph type="body" sz="quarter" idx="1"/>
          </p:nvPr>
        </p:nvSpPr>
        <p:spPr>
          <a:xfrm>
            <a:off x="1323554" y="6817482"/>
            <a:ext cx="7279534" cy="6458664"/>
          </a:xfrm>
          <a:prstGeom prst="rect">
            <a:avLst/>
          </a:prstGeom>
        </p:spPr>
        <p:txBody>
          <a:bodyPr lIns="131927" tIns="65963" rIns="131927" bIns="65963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69814372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846327" latinLnBrk="0">
      <a:defRPr sz="1100">
        <a:latin typeface="+mj-lt"/>
        <a:ea typeface="+mj-ea"/>
        <a:cs typeface="+mj-cs"/>
        <a:sym typeface="Calibri"/>
      </a:defRPr>
    </a:lvl1pPr>
    <a:lvl2pPr indent="228600" defTabSz="846327" latinLnBrk="0">
      <a:defRPr sz="1100">
        <a:latin typeface="+mj-lt"/>
        <a:ea typeface="+mj-ea"/>
        <a:cs typeface="+mj-cs"/>
        <a:sym typeface="Calibri"/>
      </a:defRPr>
    </a:lvl2pPr>
    <a:lvl3pPr indent="457200" defTabSz="846327" latinLnBrk="0">
      <a:defRPr sz="1100">
        <a:latin typeface="+mj-lt"/>
        <a:ea typeface="+mj-ea"/>
        <a:cs typeface="+mj-cs"/>
        <a:sym typeface="Calibri"/>
      </a:defRPr>
    </a:lvl3pPr>
    <a:lvl4pPr indent="685800" defTabSz="846327" latinLnBrk="0">
      <a:defRPr sz="1100">
        <a:latin typeface="+mj-lt"/>
        <a:ea typeface="+mj-ea"/>
        <a:cs typeface="+mj-cs"/>
        <a:sym typeface="Calibri"/>
      </a:defRPr>
    </a:lvl4pPr>
    <a:lvl5pPr indent="914400" defTabSz="846327" latinLnBrk="0">
      <a:defRPr sz="1100">
        <a:latin typeface="+mj-lt"/>
        <a:ea typeface="+mj-ea"/>
        <a:cs typeface="+mj-cs"/>
        <a:sym typeface="Calibri"/>
      </a:defRPr>
    </a:lvl5pPr>
    <a:lvl6pPr indent="1143000" defTabSz="846327" latinLnBrk="0">
      <a:defRPr sz="1100">
        <a:latin typeface="+mj-lt"/>
        <a:ea typeface="+mj-ea"/>
        <a:cs typeface="+mj-cs"/>
        <a:sym typeface="Calibri"/>
      </a:defRPr>
    </a:lvl6pPr>
    <a:lvl7pPr indent="1371600" defTabSz="846327" latinLnBrk="0">
      <a:defRPr sz="1100">
        <a:latin typeface="+mj-lt"/>
        <a:ea typeface="+mj-ea"/>
        <a:cs typeface="+mj-cs"/>
        <a:sym typeface="Calibri"/>
      </a:defRPr>
    </a:lvl7pPr>
    <a:lvl8pPr indent="1600200" defTabSz="846327" latinLnBrk="0">
      <a:defRPr sz="1100">
        <a:latin typeface="+mj-lt"/>
        <a:ea typeface="+mj-ea"/>
        <a:cs typeface="+mj-cs"/>
        <a:sym typeface="Calibri"/>
      </a:defRPr>
    </a:lvl8pPr>
    <a:lvl9pPr indent="1828800" defTabSz="846327" latinLnBrk="0">
      <a:defRPr sz="11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1157288" y="1074738"/>
            <a:ext cx="7612062" cy="5384800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84661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aşlık Metni"/>
          <p:cNvSpPr txBox="1">
            <a:spLocks noGrp="1"/>
          </p:cNvSpPr>
          <p:nvPr>
            <p:ph type="title"/>
          </p:nvPr>
        </p:nvSpPr>
        <p:spPr>
          <a:xfrm>
            <a:off x="1767754" y="1657751"/>
            <a:ext cx="7145192" cy="2194929"/>
          </a:xfrm>
          <a:prstGeom prst="rect">
            <a:avLst/>
          </a:prstGeom>
        </p:spPr>
        <p:txBody>
          <a:bodyPr anchor="b"/>
          <a:lstStyle>
            <a:lvl1pPr algn="ctr">
              <a:defRPr sz="6600"/>
            </a:lvl1pPr>
          </a:lstStyle>
          <a:p>
            <a:r>
              <a:t>Başlık Metni</a:t>
            </a:r>
          </a:p>
        </p:txBody>
      </p:sp>
      <p:sp>
        <p:nvSpPr>
          <p:cNvPr id="13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2188060" y="3937324"/>
            <a:ext cx="6304580" cy="1522148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640080" algn="ctr">
              <a:buSzTx/>
              <a:buFontTx/>
              <a:buNone/>
              <a:defRPr sz="2400"/>
            </a:lvl2pPr>
            <a:lvl3pPr marL="0" indent="1280160" algn="ctr">
              <a:buSzTx/>
              <a:buFontTx/>
              <a:buNone/>
              <a:defRPr sz="2400"/>
            </a:lvl3pPr>
            <a:lvl4pPr marL="0" indent="1920239" algn="ctr">
              <a:buSzTx/>
              <a:buFontTx/>
              <a:buNone/>
              <a:defRPr sz="2400"/>
            </a:lvl4pPr>
            <a:lvl5pPr marL="0" indent="2560320" algn="ctr">
              <a:buSzTx/>
              <a:buFontTx/>
              <a:buNone/>
              <a:defRPr sz="24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14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Başlık Metni"/>
          <p:cNvSpPr txBox="1">
            <a:spLocks noGrp="1"/>
          </p:cNvSpPr>
          <p:nvPr>
            <p:ph type="title"/>
          </p:nvPr>
        </p:nvSpPr>
        <p:spPr>
          <a:xfrm>
            <a:off x="1716311" y="961622"/>
            <a:ext cx="7250268" cy="1218594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49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1716312" y="2171458"/>
            <a:ext cx="3556178" cy="757425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640080">
              <a:buSzTx/>
              <a:buFontTx/>
              <a:buNone/>
              <a:defRPr sz="2400" b="1"/>
            </a:lvl2pPr>
            <a:lvl3pPr marL="0" indent="1280160">
              <a:buSzTx/>
              <a:buFontTx/>
              <a:buNone/>
              <a:defRPr sz="2400" b="1"/>
            </a:lvl3pPr>
            <a:lvl4pPr marL="0" indent="1920239">
              <a:buSzTx/>
              <a:buFontTx/>
              <a:buNone/>
              <a:defRPr sz="2400" b="1"/>
            </a:lvl4pPr>
            <a:lvl5pPr marL="0" indent="2560320">
              <a:buSzTx/>
              <a:buFontTx/>
              <a:buNone/>
              <a:defRPr sz="2400" b="1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50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92888" y="2171458"/>
            <a:ext cx="3573691" cy="757425"/>
          </a:xfrm>
          <a:prstGeom prst="rect">
            <a:avLst/>
          </a:prstGeom>
          <a:ln w="12700"/>
        </p:spPr>
        <p:txBody>
          <a:bodyPr anchor="b"/>
          <a:lstStyle/>
          <a:p>
            <a:pPr marL="0" indent="0"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1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Başlık Metni"/>
          <p:cNvSpPr txBox="1">
            <a:spLocks noGrp="1"/>
          </p:cNvSpPr>
          <p:nvPr>
            <p:ph type="title"/>
          </p:nvPr>
        </p:nvSpPr>
        <p:spPr>
          <a:xfrm>
            <a:off x="1715216" y="961622"/>
            <a:ext cx="7250268" cy="1218594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59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Başlık Metni"/>
          <p:cNvSpPr txBox="1">
            <a:spLocks noGrp="1"/>
          </p:cNvSpPr>
          <p:nvPr>
            <p:ph type="title"/>
          </p:nvPr>
        </p:nvSpPr>
        <p:spPr>
          <a:xfrm>
            <a:off x="1716312" y="1046265"/>
            <a:ext cx="2711189" cy="1471070"/>
          </a:xfrm>
          <a:prstGeom prst="rect">
            <a:avLst/>
          </a:prstGeom>
        </p:spPr>
        <p:txBody>
          <a:bodyPr anchor="b"/>
          <a:lstStyle>
            <a:lvl1pPr>
              <a:defRPr sz="3400"/>
            </a:lvl1pPr>
          </a:lstStyle>
          <a:p>
            <a:r>
              <a:t>Başlık Metni</a:t>
            </a:r>
          </a:p>
        </p:txBody>
      </p:sp>
      <p:sp>
        <p:nvSpPr>
          <p:cNvPr id="74" name="Gövde Düzeyi Bir…"/>
          <p:cNvSpPr txBox="1">
            <a:spLocks noGrp="1"/>
          </p:cNvSpPr>
          <p:nvPr>
            <p:ph type="body" sz="half" idx="1"/>
          </p:nvPr>
        </p:nvSpPr>
        <p:spPr>
          <a:xfrm>
            <a:off x="4710986" y="1533704"/>
            <a:ext cx="4255592" cy="4480339"/>
          </a:xfrm>
          <a:prstGeom prst="rect">
            <a:avLst/>
          </a:prstGeom>
        </p:spPr>
        <p:txBody>
          <a:bodyPr/>
          <a:lstStyle>
            <a:lvl1pPr marL="247303" indent="-247303">
              <a:defRPr sz="3400"/>
            </a:lvl1pPr>
            <a:lvl2pPr marL="919089" indent="-279009">
              <a:defRPr sz="3400"/>
            </a:lvl2pPr>
            <a:lvl3pPr marL="1609898" indent="-329738">
              <a:defRPr sz="3400"/>
            </a:lvl3pPr>
            <a:lvl4pPr marL="2308859" indent="-388619">
              <a:defRPr sz="3400"/>
            </a:lvl4pPr>
            <a:lvl5pPr marL="2948939" indent="-388619">
              <a:defRPr sz="34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75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1716311" y="2517334"/>
            <a:ext cx="2711189" cy="3504005"/>
          </a:xfrm>
          <a:prstGeom prst="rect">
            <a:avLst/>
          </a:prstGeom>
          <a:ln w="12700"/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7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Başlık Metni"/>
          <p:cNvSpPr txBox="1">
            <a:spLocks noGrp="1"/>
          </p:cNvSpPr>
          <p:nvPr>
            <p:ph type="title"/>
          </p:nvPr>
        </p:nvSpPr>
        <p:spPr>
          <a:xfrm>
            <a:off x="1716312" y="1046265"/>
            <a:ext cx="2711189" cy="1471070"/>
          </a:xfrm>
          <a:prstGeom prst="rect">
            <a:avLst/>
          </a:prstGeom>
        </p:spPr>
        <p:txBody>
          <a:bodyPr anchor="b"/>
          <a:lstStyle>
            <a:lvl1pPr>
              <a:defRPr sz="3400"/>
            </a:lvl1pPr>
          </a:lstStyle>
          <a:p>
            <a:r>
              <a:t>Başlık Metni</a:t>
            </a:r>
          </a:p>
        </p:txBody>
      </p:sp>
      <p:sp>
        <p:nvSpPr>
          <p:cNvPr id="84" name="Picture Placeholder 2"/>
          <p:cNvSpPr>
            <a:spLocks noGrp="1"/>
          </p:cNvSpPr>
          <p:nvPr>
            <p:ph type="pic" sz="half" idx="13"/>
          </p:nvPr>
        </p:nvSpPr>
        <p:spPr>
          <a:xfrm>
            <a:off x="4710986" y="1533704"/>
            <a:ext cx="4255592" cy="4480339"/>
          </a:xfrm>
          <a:prstGeom prst="rect">
            <a:avLst/>
          </a:prstGeom>
          <a:ln w="12700"/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5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1716312" y="2517334"/>
            <a:ext cx="2711189" cy="3504005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640080">
              <a:buSzTx/>
              <a:buFontTx/>
              <a:buNone/>
              <a:defRPr sz="1600"/>
            </a:lvl2pPr>
            <a:lvl3pPr marL="0" indent="1280160">
              <a:buSzTx/>
              <a:buFontTx/>
              <a:buNone/>
              <a:defRPr sz="1600"/>
            </a:lvl3pPr>
            <a:lvl4pPr marL="0" indent="1920239">
              <a:buSzTx/>
              <a:buFontTx/>
              <a:buNone/>
              <a:defRPr sz="1600"/>
            </a:lvl4pPr>
            <a:lvl5pPr marL="0" indent="2560320">
              <a:buSzTx/>
              <a:buFontTx/>
              <a:buNone/>
              <a:defRPr sz="16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8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aşlık Metni"/>
          <p:cNvSpPr txBox="1">
            <a:spLocks noGrp="1"/>
          </p:cNvSpPr>
          <p:nvPr>
            <p:ph type="title"/>
          </p:nvPr>
        </p:nvSpPr>
        <p:spPr>
          <a:xfrm>
            <a:off x="1715216" y="961622"/>
            <a:ext cx="7250268" cy="1218594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94" name="Gövde Düzeyi Bir…"/>
          <p:cNvSpPr txBox="1">
            <a:spLocks noGrp="1"/>
          </p:cNvSpPr>
          <p:nvPr>
            <p:ph type="body" sz="half" idx="1"/>
          </p:nvPr>
        </p:nvSpPr>
        <p:spPr>
          <a:xfrm>
            <a:off x="1715216" y="2304262"/>
            <a:ext cx="7250268" cy="4000199"/>
          </a:xfrm>
          <a:prstGeom prst="rect">
            <a:avLst/>
          </a:prstGeom>
        </p:spPr>
        <p:txBody>
          <a:bodyPr/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95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Başlık Metni"/>
          <p:cNvSpPr txBox="1">
            <a:spLocks noGrp="1"/>
          </p:cNvSpPr>
          <p:nvPr>
            <p:ph type="title"/>
          </p:nvPr>
        </p:nvSpPr>
        <p:spPr>
          <a:xfrm>
            <a:off x="7152917" y="961620"/>
            <a:ext cx="1812568" cy="5342841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103" name="Gövde Düzeyi Bir…"/>
          <p:cNvSpPr txBox="1">
            <a:spLocks noGrp="1"/>
          </p:cNvSpPr>
          <p:nvPr>
            <p:ph type="body" sz="half" idx="1"/>
          </p:nvPr>
        </p:nvSpPr>
        <p:spPr>
          <a:xfrm>
            <a:off x="1715217" y="961620"/>
            <a:ext cx="5332625" cy="5342841"/>
          </a:xfrm>
          <a:prstGeom prst="rect">
            <a:avLst/>
          </a:prstGeom>
        </p:spPr>
        <p:txBody>
          <a:bodyPr/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104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Metni"/>
          <p:cNvSpPr txBox="1">
            <a:spLocks noGrp="1"/>
          </p:cNvSpPr>
          <p:nvPr>
            <p:ph type="title"/>
          </p:nvPr>
        </p:nvSpPr>
        <p:spPr>
          <a:xfrm>
            <a:off x="1557602" y="710605"/>
            <a:ext cx="7565496" cy="138642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 anchor="ctr">
            <a:normAutofit/>
          </a:bodyPr>
          <a:lstStyle/>
          <a:p>
            <a:r>
              <a:t>Başlık Metni</a:t>
            </a:r>
          </a:p>
        </p:txBody>
      </p:sp>
      <p:sp>
        <p:nvSpPr>
          <p:cNvPr id="4" name="Gövde Düzeyi Bir…"/>
          <p:cNvSpPr txBox="1">
            <a:spLocks noGrp="1"/>
          </p:cNvSpPr>
          <p:nvPr>
            <p:ph type="body" idx="1"/>
          </p:nvPr>
        </p:nvSpPr>
        <p:spPr>
          <a:xfrm>
            <a:off x="1557602" y="2097028"/>
            <a:ext cx="7565496" cy="4833512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>
            <a:normAutofit/>
          </a:bodyPr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5" name="Slayt Numarası"/>
          <p:cNvSpPr txBox="1">
            <a:spLocks noGrp="1"/>
          </p:cNvSpPr>
          <p:nvPr>
            <p:ph type="sldNum" sz="quarter" idx="2"/>
          </p:nvPr>
        </p:nvSpPr>
        <p:spPr>
          <a:xfrm>
            <a:off x="8738256" y="6528748"/>
            <a:ext cx="227228" cy="216909"/>
          </a:xfrm>
          <a:prstGeom prst="rect">
            <a:avLst/>
          </a:prstGeom>
          <a:ln w="3175">
            <a:miter lim="400000"/>
          </a:ln>
        </p:spPr>
        <p:txBody>
          <a:bodyPr wrap="none" lIns="30021" tIns="30021" rIns="30021" bIns="30021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2" name="fr" descr="Genele Açık"/>
          <p:cNvSpPr txBox="1"/>
          <p:nvPr/>
        </p:nvSpPr>
        <p:spPr>
          <a:xfrm>
            <a:off x="0" y="7236460"/>
            <a:ext cx="10680700" cy="19143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>
            <a:spAutoFit/>
          </a:bodyPr>
          <a:lstStyle>
            <a:lvl1pPr algn="r">
              <a:defRPr sz="6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algn="r"/>
            <a:r>
              <a:rPr lang="tr-TR" sz="850" b="0" i="0" u="none" baseline="0" smtClean="0">
                <a:solidFill>
                  <a:srgbClr val="000000"/>
                </a:solidFill>
                <a:latin typeface="verdana" panose="020B0604030504040204" pitchFamily="34" charset="0"/>
              </a:rPr>
              <a:t>Genele Açık</a:t>
            </a:r>
            <a:endParaRPr sz="850" b="0" i="0" u="none" baseline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</p:sldLayoutIdLst>
  <p:transition spd="med"/>
  <p:txStyles>
    <p:titleStyle>
      <a:lvl1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229772" marR="0" indent="-229772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911629" marR="0" indent="-271549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600200" marR="0" indent="-320039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2278684" marR="0" indent="-358444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918764" marR="0" indent="-358444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3558844" marR="0" indent="-358444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4198925" marR="0" indent="-358445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4839004" marR="0" indent="-358444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5479084" marR="0" indent="-358445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.jpe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background-01-01.jpg" descr="background-01-01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37450" y="5719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Görüntü" descr="Görüntü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345418" y="1639477"/>
            <a:ext cx="7914966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Görüntü" descr="Görüntü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pic>
        <p:nvPicPr>
          <p:cNvPr id="119" name="Resim 1" descr="Resim 1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305858" y="-72528"/>
            <a:ext cx="1825340" cy="871186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Metin kutusu 5"/>
          <p:cNvSpPr txBox="1"/>
          <p:nvPr/>
        </p:nvSpPr>
        <p:spPr>
          <a:xfrm>
            <a:off x="415192" y="154831"/>
            <a:ext cx="9900428" cy="138679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7" name="Dikdörtgen 6"/>
          <p:cNvSpPr/>
          <p:nvPr/>
        </p:nvSpPr>
        <p:spPr>
          <a:xfrm>
            <a:off x="305859" y="615714"/>
            <a:ext cx="10374842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 smtClean="0"/>
              <a:t>EMİNE TEVFİKA AYAŞLI MAHALLESİ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</a:t>
            </a:r>
            <a:r>
              <a:rPr lang="tr-TR" sz="1600" dirty="0" smtClean="0"/>
              <a:t>, Ankara Batı Adliyesi Asliye </a:t>
            </a:r>
            <a:r>
              <a:rPr lang="tr-TR" sz="1600" dirty="0"/>
              <a:t>Hukuk </a:t>
            </a:r>
            <a:r>
              <a:rPr lang="tr-TR" sz="1600" dirty="0" smtClean="0"/>
              <a:t>Mahkemelerince </a:t>
            </a:r>
            <a:r>
              <a:rPr lang="tr-TR" sz="1600" dirty="0"/>
              <a:t>belirlenen bedeller </a:t>
            </a:r>
            <a:r>
              <a:rPr lang="tr-TR" sz="1600" b="1" dirty="0" smtClean="0"/>
              <a:t>Vakıfbank Ankara Batı Adliyesi 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5555111" y="5183179"/>
            <a:ext cx="5009915" cy="1965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 smtClean="0"/>
              <a:t> Listede Belirtilen Asliye Hukuk </a:t>
            </a:r>
            <a:r>
              <a:rPr lang="tr-TR" sz="1200" dirty="0"/>
              <a:t>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 smtClean="0"/>
              <a:t> </a:t>
            </a:r>
            <a:r>
              <a:rPr lang="tr-TR" sz="1200" dirty="0" err="1" smtClean="0"/>
              <a:t>Takyidatlı</a:t>
            </a:r>
            <a:r>
              <a:rPr lang="tr-TR" sz="1200" dirty="0" smtClean="0"/>
              <a:t> </a:t>
            </a:r>
            <a:r>
              <a:rPr lang="tr-TR" sz="1200" dirty="0"/>
              <a:t>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 smtClean="0"/>
              <a:t>Kimlik </a:t>
            </a:r>
            <a:r>
              <a:rPr lang="tr-TR" sz="1200" dirty="0"/>
              <a:t>Belgesi</a:t>
            </a:r>
            <a:r>
              <a:rPr lang="tr-TR" sz="1200" dirty="0" smtClean="0"/>
              <a:t>,</a:t>
            </a:r>
          </a:p>
          <a:p>
            <a:pPr lvl="0"/>
            <a:endParaRPr lang="tr-TR" sz="1200" dirty="0"/>
          </a:p>
          <a:p>
            <a:r>
              <a:rPr lang="tr-TR" sz="1300" dirty="0"/>
              <a:t> </a:t>
            </a:r>
            <a:r>
              <a:rPr lang="tr-TR" sz="1300" dirty="0" smtClean="0"/>
              <a:t>ile </a:t>
            </a:r>
            <a:r>
              <a:rPr lang="tr-TR" sz="1300" b="1" dirty="0" smtClean="0"/>
              <a:t>Vakıfbank Ankara Batı Adliyesi Şubesine</a:t>
            </a:r>
            <a:r>
              <a:rPr lang="tr-TR" sz="1300" dirty="0" smtClean="0"/>
              <a:t> başvuru </a:t>
            </a:r>
            <a:r>
              <a:rPr lang="tr-TR" sz="1300" dirty="0"/>
              <a:t>yapılması </a:t>
            </a:r>
            <a:r>
              <a:rPr lang="tr-TR" sz="1300" dirty="0" smtClean="0"/>
              <a:t>gerekmektedir.</a:t>
            </a:r>
          </a:p>
          <a:p>
            <a:r>
              <a:rPr lang="tr-TR" sz="1200" dirty="0" smtClean="0"/>
              <a:t> </a:t>
            </a:r>
            <a:r>
              <a:rPr lang="tr-TR" sz="1000" b="1" dirty="0" smtClean="0"/>
              <a:t>Not</a:t>
            </a:r>
            <a:r>
              <a:rPr lang="tr-TR" sz="1000" b="1" dirty="0"/>
              <a:t>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6864" y="2002512"/>
            <a:ext cx="495624" cy="858276"/>
          </a:xfrm>
          <a:prstGeom prst="rect">
            <a:avLst/>
          </a:prstGeom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538" y="1928369"/>
            <a:ext cx="6291431" cy="2466323"/>
          </a:xfrm>
          <a:prstGeom prst="rect">
            <a:avLst/>
          </a:prstGeom>
        </p:spPr>
      </p:pic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3605740"/>
              </p:ext>
            </p:extLst>
          </p:nvPr>
        </p:nvGraphicFramePr>
        <p:xfrm>
          <a:off x="585658" y="5092985"/>
          <a:ext cx="4240590" cy="1463058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01011"/>
                <a:gridCol w="389954"/>
                <a:gridCol w="1208087"/>
                <a:gridCol w="463550"/>
                <a:gridCol w="873125"/>
                <a:gridCol w="804863"/>
              </a:tblGrid>
              <a:tr h="155479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AYAŞ SANAYİ DM - AKÇAKAVAK DM ENERJİ NAKİL HATTI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155479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KAMULAŞTIRILMASINDA KAMU YARARI BULUNAN TAŞINMAZLAR LİSTESİ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187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İLÇESİ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MAHALLESİ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ADA NO 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PARSEL NO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ASLİYE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08342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ANKARA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AYAŞ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EMİNE TEVFİKA AYAŞLI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102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1,2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ANKARA BATI 5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0834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104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4,12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ANKARA BATI 5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0834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105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41,43,45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ANKARA BATI 2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0834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15,16,17,50,54,56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ANKARA BATI 5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000213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background-01-01.jpg" descr="background-01-0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7450" y="5719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Görüntü" descr="Görüntü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45418" y="1639477"/>
            <a:ext cx="7914966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Görüntü" descr="Görüntü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Resim 1" descr="Resim 1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05858" y="-72528"/>
            <a:ext cx="1825340" cy="871186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Metin kutusu 5"/>
          <p:cNvSpPr txBox="1"/>
          <p:nvPr/>
        </p:nvSpPr>
        <p:spPr>
          <a:xfrm>
            <a:off x="415192" y="154831"/>
            <a:ext cx="9900428" cy="138679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10" name="Dikdörtgen 9"/>
          <p:cNvSpPr/>
          <p:nvPr/>
        </p:nvSpPr>
        <p:spPr>
          <a:xfrm>
            <a:off x="305859" y="615714"/>
            <a:ext cx="10374842" cy="1215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 smtClean="0"/>
              <a:t>AKÇAKAVAK MAHALLESİ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 Beypazarı  Asliye Hukuk Mahkemesince belirlenen bedeller </a:t>
            </a:r>
            <a:r>
              <a:rPr lang="tr-TR" sz="1600" b="1" dirty="0"/>
              <a:t>Vakıfbank Beypazarı Şubesine </a:t>
            </a:r>
            <a:r>
              <a:rPr lang="tr-TR" sz="1600" dirty="0"/>
              <a:t>yatırılmıştır.</a:t>
            </a:r>
          </a:p>
          <a:p>
            <a:pPr algn="ctr"/>
            <a:endParaRPr lang="tr-TR" sz="1600" dirty="0"/>
          </a:p>
        </p:txBody>
      </p:sp>
      <p:pic>
        <p:nvPicPr>
          <p:cNvPr id="12" name="Resim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6774" y="2151624"/>
            <a:ext cx="495624" cy="858276"/>
          </a:xfrm>
          <a:prstGeom prst="rect">
            <a:avLst/>
          </a:prstGeom>
        </p:spPr>
      </p:pic>
      <p:sp>
        <p:nvSpPr>
          <p:cNvPr id="13" name="Dikdörtgen 12"/>
          <p:cNvSpPr/>
          <p:nvPr/>
        </p:nvSpPr>
        <p:spPr>
          <a:xfrm>
            <a:off x="5555111" y="5308021"/>
            <a:ext cx="5340350" cy="176509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pPr lvl="0"/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/>
              <a:t> Beypazarı Asliye 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/>
              <a:t> </a:t>
            </a:r>
            <a:r>
              <a:rPr lang="tr-TR" sz="1200" dirty="0" err="1"/>
              <a:t>Takyidatlı</a:t>
            </a:r>
            <a:r>
              <a:rPr lang="tr-TR" sz="1200" dirty="0"/>
              <a:t> 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/>
              <a:t>Kimlik Belgesi,</a:t>
            </a:r>
          </a:p>
          <a:p>
            <a:pPr lvl="0"/>
            <a:endParaRPr lang="tr-TR" sz="1200" dirty="0"/>
          </a:p>
          <a:p>
            <a:pPr lvl="0"/>
            <a:r>
              <a:rPr lang="tr-TR" sz="1300" dirty="0"/>
              <a:t> ile </a:t>
            </a:r>
            <a:r>
              <a:rPr lang="tr-TR" sz="1300" b="1" dirty="0"/>
              <a:t>Vakıfbank Beypazarı Şubesine</a:t>
            </a:r>
            <a:r>
              <a:rPr lang="tr-TR" sz="1300" dirty="0"/>
              <a:t> başvuru yapılması gerekmektedir.</a:t>
            </a:r>
          </a:p>
          <a:p>
            <a:pPr lvl="0"/>
            <a:r>
              <a:rPr lang="tr-TR" sz="1200" dirty="0"/>
              <a:t> </a:t>
            </a:r>
            <a:r>
              <a:rPr lang="tr-TR" sz="1000" b="1" dirty="0"/>
              <a:t>Not: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Resim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2957" y="1918382"/>
            <a:ext cx="2244961" cy="2442320"/>
          </a:xfrm>
          <a:prstGeom prst="rect">
            <a:avLst/>
          </a:prstGeom>
        </p:spPr>
      </p:pic>
      <p:graphicFrame>
        <p:nvGraphicFramePr>
          <p:cNvPr id="16" name="Tablo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0832015"/>
              </p:ext>
            </p:extLst>
          </p:nvPr>
        </p:nvGraphicFramePr>
        <p:xfrm>
          <a:off x="510100" y="5065055"/>
          <a:ext cx="4253840" cy="102679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96509"/>
                <a:gridCol w="825500"/>
                <a:gridCol w="967665"/>
                <a:gridCol w="736127"/>
                <a:gridCol w="1028039"/>
              </a:tblGrid>
              <a:tr h="190500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900" u="none" strike="noStrike">
                          <a:effectLst/>
                        </a:rPr>
                        <a:t>AYAŞ SANAYİ DM - AKÇAKAVAK DM ENERJİ NAKİL HATTI</a:t>
                      </a:r>
                      <a:endParaRPr lang="tr-TR" sz="9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190500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900" u="none" strike="noStrike">
                          <a:effectLst/>
                        </a:rPr>
                        <a:t>KAMULAŞTIRILMASINDA KAMU YARARI BULUNAN TAŞINMAZLAR LİSTESİ</a:t>
                      </a:r>
                      <a:endParaRPr lang="tr-TR" sz="9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905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u="none" strike="noStrike" dirty="0">
                          <a:effectLst/>
                        </a:rPr>
                        <a:t>İLİ</a:t>
                      </a:r>
                      <a:endParaRPr lang="tr-TR" sz="9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u="none" strike="noStrike" dirty="0">
                          <a:effectLst/>
                        </a:rPr>
                        <a:t>İLÇESİ</a:t>
                      </a:r>
                      <a:endParaRPr lang="tr-TR" sz="9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u="none" strike="noStrike">
                          <a:effectLst/>
                        </a:rPr>
                        <a:t>MAHALLESİ</a:t>
                      </a:r>
                      <a:endParaRPr lang="tr-TR" sz="9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u="none" strike="noStrike">
                          <a:effectLst/>
                        </a:rPr>
                        <a:t>ADA NO </a:t>
                      </a:r>
                      <a:endParaRPr lang="tr-TR" sz="9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u="none" strike="noStrike">
                          <a:effectLst/>
                        </a:rPr>
                        <a:t>PARSEL NO</a:t>
                      </a:r>
                      <a:endParaRPr lang="tr-TR" sz="9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55270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u="none" strike="noStrike">
                          <a:effectLst/>
                        </a:rPr>
                        <a:t>ANKARA</a:t>
                      </a:r>
                      <a:endParaRPr lang="tr-TR" sz="9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u="none" strike="noStrike">
                          <a:effectLst/>
                        </a:rPr>
                        <a:t>BEYPAZARI</a:t>
                      </a:r>
                      <a:endParaRPr lang="tr-TR" sz="9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u="none" strike="noStrike">
                          <a:effectLst/>
                        </a:rPr>
                        <a:t>AKÇAKAVAK</a:t>
                      </a:r>
                      <a:endParaRPr lang="tr-TR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u="none" strike="noStrike">
                          <a:effectLst/>
                        </a:rPr>
                        <a:t>168</a:t>
                      </a:r>
                      <a:endParaRPr lang="tr-TR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u="none" strike="noStrike" dirty="0">
                          <a:effectLst/>
                        </a:rPr>
                        <a:t>6,7</a:t>
                      </a:r>
                      <a:endParaRPr lang="tr-TR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837737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background-01-01.jpg" descr="background-01-0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7450" y="5719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Görüntü" descr="Görüntü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45418" y="1639477"/>
            <a:ext cx="7914966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Görüntü" descr="Görüntü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Resim 1" descr="Resim 1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05858" y="-72528"/>
            <a:ext cx="1825340" cy="871186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Metin kutusu 5"/>
          <p:cNvSpPr txBox="1"/>
          <p:nvPr/>
        </p:nvSpPr>
        <p:spPr>
          <a:xfrm>
            <a:off x="415192" y="154831"/>
            <a:ext cx="9900428" cy="138679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10" name="Dikdörtgen 9"/>
          <p:cNvSpPr/>
          <p:nvPr/>
        </p:nvSpPr>
        <p:spPr>
          <a:xfrm>
            <a:off x="305859" y="615714"/>
            <a:ext cx="10374842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 smtClean="0"/>
              <a:t>HACIRECEP MAHALLESİ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</a:t>
            </a:r>
            <a:r>
              <a:rPr lang="tr-TR" sz="1600" dirty="0" smtClean="0"/>
              <a:t>, Ankara Batı Adliyesi Asliye </a:t>
            </a:r>
            <a:r>
              <a:rPr lang="tr-TR" sz="1600" dirty="0"/>
              <a:t>Hukuk </a:t>
            </a:r>
            <a:r>
              <a:rPr lang="tr-TR" sz="1600" dirty="0" smtClean="0"/>
              <a:t>Mahkemelerince </a:t>
            </a:r>
            <a:r>
              <a:rPr lang="tr-TR" sz="1600" dirty="0"/>
              <a:t>belirlenen bedeller </a:t>
            </a:r>
            <a:r>
              <a:rPr lang="tr-TR" sz="1600" b="1" dirty="0" smtClean="0"/>
              <a:t>Vakıfbank Ankara Batı Adliyesi 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5555111" y="5183179"/>
            <a:ext cx="5009915" cy="1965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 smtClean="0"/>
              <a:t> </a:t>
            </a:r>
            <a:r>
              <a:rPr lang="tr-TR" sz="1200" dirty="0"/>
              <a:t>Listede B</a:t>
            </a:r>
            <a:r>
              <a:rPr lang="tr-TR" sz="1200" dirty="0" smtClean="0"/>
              <a:t>elirtilen </a:t>
            </a:r>
            <a:r>
              <a:rPr lang="tr-TR" sz="1200" dirty="0"/>
              <a:t>Asliye </a:t>
            </a:r>
            <a:r>
              <a:rPr lang="tr-TR" sz="1200" dirty="0" smtClean="0"/>
              <a:t>Hukuk </a:t>
            </a:r>
            <a:r>
              <a:rPr lang="tr-TR" sz="1200" dirty="0"/>
              <a:t>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 smtClean="0"/>
              <a:t> </a:t>
            </a:r>
            <a:r>
              <a:rPr lang="tr-TR" sz="1200" dirty="0" err="1" smtClean="0"/>
              <a:t>Takyidatlı</a:t>
            </a:r>
            <a:r>
              <a:rPr lang="tr-TR" sz="1200" dirty="0" smtClean="0"/>
              <a:t> </a:t>
            </a:r>
            <a:r>
              <a:rPr lang="tr-TR" sz="1200" dirty="0"/>
              <a:t>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 smtClean="0"/>
              <a:t>Kimlik </a:t>
            </a:r>
            <a:r>
              <a:rPr lang="tr-TR" sz="1200" dirty="0"/>
              <a:t>Belgesi</a:t>
            </a:r>
            <a:r>
              <a:rPr lang="tr-TR" sz="1200" dirty="0" smtClean="0"/>
              <a:t>,</a:t>
            </a:r>
          </a:p>
          <a:p>
            <a:pPr lvl="0"/>
            <a:endParaRPr lang="tr-TR" sz="1200" dirty="0"/>
          </a:p>
          <a:p>
            <a:r>
              <a:rPr lang="tr-TR" sz="1300" dirty="0"/>
              <a:t> </a:t>
            </a:r>
            <a:r>
              <a:rPr lang="tr-TR" sz="1300" dirty="0" smtClean="0"/>
              <a:t>ile </a:t>
            </a:r>
            <a:r>
              <a:rPr lang="tr-TR" sz="1300" b="1" dirty="0" smtClean="0"/>
              <a:t>Vakıfbank Ankara Batı Adliyesi Şubesine</a:t>
            </a:r>
            <a:r>
              <a:rPr lang="tr-TR" sz="1300" dirty="0" smtClean="0"/>
              <a:t> başvuru </a:t>
            </a:r>
            <a:r>
              <a:rPr lang="tr-TR" sz="1300" dirty="0"/>
              <a:t>yapılması </a:t>
            </a:r>
            <a:r>
              <a:rPr lang="tr-TR" sz="1300" dirty="0" smtClean="0"/>
              <a:t>gerekmektedir.</a:t>
            </a:r>
          </a:p>
          <a:p>
            <a:r>
              <a:rPr lang="tr-TR" sz="1200" dirty="0" smtClean="0"/>
              <a:t> </a:t>
            </a:r>
            <a:r>
              <a:rPr lang="tr-TR" sz="1000" b="1" dirty="0" smtClean="0"/>
              <a:t>Not</a:t>
            </a:r>
            <a:r>
              <a:rPr lang="tr-TR" sz="1000" b="1" dirty="0"/>
              <a:t>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Resim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4071" y="2000420"/>
            <a:ext cx="495624" cy="858276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7477" y="1933669"/>
            <a:ext cx="4424711" cy="2445403"/>
          </a:xfrm>
          <a:prstGeom prst="rect">
            <a:avLst/>
          </a:prstGeom>
        </p:spPr>
      </p:pic>
      <p:graphicFrame>
        <p:nvGraphicFramePr>
          <p:cNvPr id="14" name="Tablo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3832770"/>
              </p:ext>
            </p:extLst>
          </p:nvPr>
        </p:nvGraphicFramePr>
        <p:xfrm>
          <a:off x="1160730" y="5077683"/>
          <a:ext cx="3640137" cy="1102613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736599"/>
                <a:gridCol w="368300"/>
                <a:gridCol w="638175"/>
                <a:gridCol w="463550"/>
                <a:gridCol w="628650"/>
                <a:gridCol w="804863"/>
              </a:tblGrid>
              <a:tr h="89023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AYAŞ SANAYİ DM - AKÇAKAVAK DM ENERJİ NAKİL HATTI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89023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KAMULAŞTIRILMASINDA KAMU YARARI BULUNAN TAŞINMAZLAR LİSTESİ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18249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İLÇESİ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MAHALLESİ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ADA NO 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PARSEL NO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ASLİYE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19291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ANKARA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AYAŞ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HACIRECEP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493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5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ANKARA BATI 2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1929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6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ANKARA BATI 2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1929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7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ANKARA BATI 2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1929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8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ANKARA BATI 2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1929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11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ANKARA BATI 5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989721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background-01-01.jpg" descr="background-01-0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7450" y="5719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Görüntü" descr="Görüntü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45418" y="1639477"/>
            <a:ext cx="7914966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Görüntü" descr="Görüntü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Resim 1" descr="Resim 1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05858" y="-72528"/>
            <a:ext cx="1825340" cy="871186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Metin kutusu 5"/>
          <p:cNvSpPr txBox="1"/>
          <p:nvPr/>
        </p:nvSpPr>
        <p:spPr>
          <a:xfrm>
            <a:off x="415192" y="154831"/>
            <a:ext cx="9900428" cy="138679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10" name="Dikdörtgen 9"/>
          <p:cNvSpPr/>
          <p:nvPr/>
        </p:nvSpPr>
        <p:spPr>
          <a:xfrm>
            <a:off x="305859" y="615714"/>
            <a:ext cx="10374842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 smtClean="0"/>
              <a:t>BAYRAM MAHALLESİ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</a:t>
            </a:r>
            <a:r>
              <a:rPr lang="tr-TR" sz="1600" dirty="0" smtClean="0"/>
              <a:t>, Ankara Batı Adliyesi</a:t>
            </a:r>
            <a:r>
              <a:rPr lang="tr-TR" sz="1600" dirty="0"/>
              <a:t> 2</a:t>
            </a:r>
            <a:r>
              <a:rPr lang="tr-TR" sz="1600" dirty="0" smtClean="0"/>
              <a:t>. Asliye </a:t>
            </a:r>
            <a:r>
              <a:rPr lang="tr-TR" sz="1600" dirty="0"/>
              <a:t>Hukuk </a:t>
            </a:r>
            <a:r>
              <a:rPr lang="tr-TR" sz="1600" dirty="0" smtClean="0"/>
              <a:t>Mahkemesince </a:t>
            </a:r>
            <a:r>
              <a:rPr lang="tr-TR" sz="1600" dirty="0"/>
              <a:t>belirlenen bedeller </a:t>
            </a:r>
            <a:r>
              <a:rPr lang="tr-TR" sz="1600" b="1" dirty="0" smtClean="0"/>
              <a:t>Vakıfbank Ankara Batı Adliyesi 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5555111" y="5183179"/>
            <a:ext cx="5009915" cy="1965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 smtClean="0"/>
              <a:t> Ankara Batı Adliyesi 2. Asliye Hukuk </a:t>
            </a:r>
            <a:r>
              <a:rPr lang="tr-TR" sz="1200" dirty="0"/>
              <a:t>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 smtClean="0"/>
              <a:t> </a:t>
            </a:r>
            <a:r>
              <a:rPr lang="tr-TR" sz="1200" dirty="0" err="1" smtClean="0"/>
              <a:t>Takyidatlı</a:t>
            </a:r>
            <a:r>
              <a:rPr lang="tr-TR" sz="1200" dirty="0" smtClean="0"/>
              <a:t> </a:t>
            </a:r>
            <a:r>
              <a:rPr lang="tr-TR" sz="1200" dirty="0"/>
              <a:t>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 smtClean="0"/>
              <a:t>Kimlik </a:t>
            </a:r>
            <a:r>
              <a:rPr lang="tr-TR" sz="1200" dirty="0"/>
              <a:t>Belgesi</a:t>
            </a:r>
            <a:r>
              <a:rPr lang="tr-TR" sz="1200" dirty="0" smtClean="0"/>
              <a:t>,</a:t>
            </a:r>
          </a:p>
          <a:p>
            <a:pPr lvl="0"/>
            <a:endParaRPr lang="tr-TR" sz="1200" dirty="0"/>
          </a:p>
          <a:p>
            <a:r>
              <a:rPr lang="tr-TR" sz="1300" dirty="0"/>
              <a:t> </a:t>
            </a:r>
            <a:r>
              <a:rPr lang="tr-TR" sz="1300" dirty="0" smtClean="0"/>
              <a:t>ile </a:t>
            </a:r>
            <a:r>
              <a:rPr lang="tr-TR" sz="1300" b="1" dirty="0" smtClean="0"/>
              <a:t>Vakıfbank Ankara Batı Adliyesi Şubesine</a:t>
            </a:r>
            <a:r>
              <a:rPr lang="tr-TR" sz="1300" dirty="0" smtClean="0"/>
              <a:t> başvuru </a:t>
            </a:r>
            <a:r>
              <a:rPr lang="tr-TR" sz="1300" dirty="0"/>
              <a:t>yapılması </a:t>
            </a:r>
            <a:r>
              <a:rPr lang="tr-TR" sz="1300" dirty="0" smtClean="0"/>
              <a:t>gerekmektedir.</a:t>
            </a:r>
          </a:p>
          <a:p>
            <a:r>
              <a:rPr lang="tr-TR" sz="1200" dirty="0" smtClean="0"/>
              <a:t> </a:t>
            </a:r>
            <a:r>
              <a:rPr lang="tr-TR" sz="1000" b="1" dirty="0" smtClean="0"/>
              <a:t>Not</a:t>
            </a:r>
            <a:r>
              <a:rPr lang="tr-TR" sz="1000" b="1" dirty="0"/>
              <a:t>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Resim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2271" y="2189172"/>
            <a:ext cx="495624" cy="858276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7335" y="1944765"/>
            <a:ext cx="5143496" cy="2405981"/>
          </a:xfrm>
          <a:prstGeom prst="rect">
            <a:avLst/>
          </a:prstGeom>
        </p:spPr>
      </p:pic>
      <p:graphicFrame>
        <p:nvGraphicFramePr>
          <p:cNvPr id="14" name="Tablo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274355"/>
              </p:ext>
            </p:extLst>
          </p:nvPr>
        </p:nvGraphicFramePr>
        <p:xfrm>
          <a:off x="1085056" y="5109381"/>
          <a:ext cx="3640137" cy="894311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846983"/>
                <a:gridCol w="619432"/>
                <a:gridCol w="693174"/>
                <a:gridCol w="560439"/>
                <a:gridCol w="920109"/>
              </a:tblGrid>
              <a:tr h="132884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AYAŞ SANAYİ DM - AKÇAKAVAK DM ENERJİ NAKİL HATTI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132884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KAMULAŞTIRILMASINDA KAMU YARARI BULUNAN TAŞINMAZLAR LİSTESİ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272413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İLÇESİ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MAHALLESİ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ADA NO 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PARSEL NO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7806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ANKARA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AYAŞ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BAYRAM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131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7,16,17,18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7806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132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33,35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40142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background-01-01.jpg" descr="background-01-0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7450" y="5719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Görüntü" descr="Görüntü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45418" y="1639477"/>
            <a:ext cx="7914966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Görüntü" descr="Görüntü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Resim 1" descr="Resim 1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05858" y="-72528"/>
            <a:ext cx="1825340" cy="871186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Metin kutusu 5"/>
          <p:cNvSpPr txBox="1"/>
          <p:nvPr/>
        </p:nvSpPr>
        <p:spPr>
          <a:xfrm>
            <a:off x="415192" y="154831"/>
            <a:ext cx="9900428" cy="138679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10" name="Dikdörtgen 9"/>
          <p:cNvSpPr/>
          <p:nvPr/>
        </p:nvSpPr>
        <p:spPr>
          <a:xfrm>
            <a:off x="305859" y="615714"/>
            <a:ext cx="10374842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 smtClean="0"/>
              <a:t>ILICA MAHALLESİ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</a:t>
            </a:r>
            <a:r>
              <a:rPr lang="tr-TR" sz="1600" dirty="0" smtClean="0"/>
              <a:t>, Ankara Batı Adliyesi Asliye </a:t>
            </a:r>
            <a:r>
              <a:rPr lang="tr-TR" sz="1600" dirty="0"/>
              <a:t>Hukuk </a:t>
            </a:r>
            <a:r>
              <a:rPr lang="tr-TR" sz="1600" dirty="0" smtClean="0"/>
              <a:t>Mahkemesince </a:t>
            </a:r>
            <a:r>
              <a:rPr lang="tr-TR" sz="1600" dirty="0"/>
              <a:t>belirlenen bedeller </a:t>
            </a:r>
            <a:r>
              <a:rPr lang="tr-TR" sz="1600" b="1" dirty="0" smtClean="0"/>
              <a:t>Vakıfbank Ankara Batı Adliyesi 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5555111" y="5183179"/>
            <a:ext cx="5009915" cy="1965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 smtClean="0"/>
              <a:t> </a:t>
            </a:r>
            <a:r>
              <a:rPr lang="tr-TR" sz="1200" dirty="0"/>
              <a:t>Listede </a:t>
            </a:r>
            <a:r>
              <a:rPr lang="tr-TR" sz="1200" dirty="0" smtClean="0"/>
              <a:t>Belirtilen Asliye Hukuk </a:t>
            </a:r>
            <a:r>
              <a:rPr lang="tr-TR" sz="1200" dirty="0"/>
              <a:t>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 smtClean="0"/>
              <a:t> </a:t>
            </a:r>
            <a:r>
              <a:rPr lang="tr-TR" sz="1200" dirty="0" err="1" smtClean="0"/>
              <a:t>Takyidatlı</a:t>
            </a:r>
            <a:r>
              <a:rPr lang="tr-TR" sz="1200" dirty="0" smtClean="0"/>
              <a:t> </a:t>
            </a:r>
            <a:r>
              <a:rPr lang="tr-TR" sz="1200" dirty="0"/>
              <a:t>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 smtClean="0"/>
              <a:t>Kimlik </a:t>
            </a:r>
            <a:r>
              <a:rPr lang="tr-TR" sz="1200" dirty="0"/>
              <a:t>Belgesi</a:t>
            </a:r>
            <a:r>
              <a:rPr lang="tr-TR" sz="1200" dirty="0" smtClean="0"/>
              <a:t>,</a:t>
            </a:r>
          </a:p>
          <a:p>
            <a:pPr lvl="0"/>
            <a:endParaRPr lang="tr-TR" sz="1200" dirty="0"/>
          </a:p>
          <a:p>
            <a:r>
              <a:rPr lang="tr-TR" sz="1300" dirty="0"/>
              <a:t> </a:t>
            </a:r>
            <a:r>
              <a:rPr lang="tr-TR" sz="1300" dirty="0" smtClean="0"/>
              <a:t>ile </a:t>
            </a:r>
            <a:r>
              <a:rPr lang="tr-TR" sz="1300" b="1" dirty="0" smtClean="0"/>
              <a:t>Vakıfbank Ankara Batı Adliyesi Şubesine</a:t>
            </a:r>
            <a:r>
              <a:rPr lang="tr-TR" sz="1300" dirty="0" smtClean="0"/>
              <a:t> başvuru </a:t>
            </a:r>
            <a:r>
              <a:rPr lang="tr-TR" sz="1300" dirty="0"/>
              <a:t>yapılması </a:t>
            </a:r>
            <a:r>
              <a:rPr lang="tr-TR" sz="1300" dirty="0" smtClean="0"/>
              <a:t>gerekmektedir.</a:t>
            </a:r>
          </a:p>
          <a:p>
            <a:r>
              <a:rPr lang="tr-TR" sz="1200" dirty="0" smtClean="0"/>
              <a:t> </a:t>
            </a:r>
            <a:r>
              <a:rPr lang="tr-TR" sz="1000" b="1" dirty="0" smtClean="0"/>
              <a:t>Not</a:t>
            </a:r>
            <a:r>
              <a:rPr lang="tr-TR" sz="1000" b="1" dirty="0"/>
              <a:t>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Resim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979" y="2343180"/>
            <a:ext cx="7315600" cy="1896415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9094" y="2017618"/>
            <a:ext cx="495624" cy="858276"/>
          </a:xfrm>
          <a:prstGeom prst="rect">
            <a:avLst/>
          </a:prstGeom>
        </p:spPr>
      </p:pic>
      <p:graphicFrame>
        <p:nvGraphicFramePr>
          <p:cNvPr id="14" name="Tablo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6337616"/>
              </p:ext>
            </p:extLst>
          </p:nvPr>
        </p:nvGraphicFramePr>
        <p:xfrm>
          <a:off x="570189" y="5076499"/>
          <a:ext cx="4330667" cy="155240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62600"/>
                <a:gridCol w="442451"/>
                <a:gridCol w="634181"/>
                <a:gridCol w="486697"/>
                <a:gridCol w="1500825"/>
                <a:gridCol w="803913"/>
              </a:tblGrid>
              <a:tr h="103867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AYAŞ SANAYİ DM - AKÇAKAVAK DM ENERJİ NAKİL HATTI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0" marR="9050" marT="905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103867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KAMULAŞTIRILMASINDA KAMU YARARI BULUNAN TAŞINMAZLAR LİSTESİ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0" marR="9050" marT="905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27750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0" marR="9050" marT="90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İLÇESİ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0" marR="9050" marT="90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MAHALLESİ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0" marR="9050" marT="90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ADA NO 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0" marR="9050" marT="90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PARSEL NO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0" marR="9050" marT="90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ASLİYE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0" marR="9050" marT="9050" marB="0" anchor="ctr"/>
                </a:tc>
              </a:tr>
              <a:tr h="202593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ANKARA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0" marR="9050" marT="9050" marB="0" anchor="ctr"/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AYAŞ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0" marR="9050" marT="9050" marB="0" anchor="ctr"/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ILICA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0" marR="9050" marT="905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121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0" marR="9050" marT="90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195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0" marR="9050" marT="90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ANKARA BATI 2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0" marR="9050" marT="9050" marB="0" anchor="ctr"/>
                </a:tc>
              </a:tr>
              <a:tr h="202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77,78,130,135,136,137,151,152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0" marR="9050" marT="90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ANKARA BATI 3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0" marR="9050" marT="9050" marB="0" anchor="ctr"/>
                </a:tc>
              </a:tr>
              <a:tr h="202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122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0" marR="9050" marT="90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35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0" marR="9050" marT="90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ANKARA BATI 3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0" marR="9050" marT="9050" marB="0" anchor="ctr"/>
                </a:tc>
              </a:tr>
              <a:tr h="202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36,37,42,43,45,86,89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0" marR="9050" marT="90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ANKARA BATI 2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0" marR="9050" marT="9050" marB="0" anchor="ctr"/>
                </a:tc>
              </a:tr>
              <a:tr h="202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123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0" marR="9050" marT="90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12,19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0" marR="9050" marT="90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ANKARA BATI 2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0" marR="9050" marT="905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6467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background-01-01.jpg" descr="background-01-0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7450" y="5719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Görüntü" descr="Görüntü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45418" y="1639477"/>
            <a:ext cx="7914966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Görüntü" descr="Görüntü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Resim 1" descr="Resim 1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05858" y="-72528"/>
            <a:ext cx="1825340" cy="871186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Metin kutusu 5"/>
          <p:cNvSpPr txBox="1"/>
          <p:nvPr/>
        </p:nvSpPr>
        <p:spPr>
          <a:xfrm>
            <a:off x="415192" y="154831"/>
            <a:ext cx="9900428" cy="138679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10" name="Dikdörtgen 9"/>
          <p:cNvSpPr/>
          <p:nvPr/>
        </p:nvSpPr>
        <p:spPr>
          <a:xfrm>
            <a:off x="305859" y="615714"/>
            <a:ext cx="10374842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 smtClean="0"/>
              <a:t>UĞURÇAYIRI MAHALLESİ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</a:t>
            </a:r>
            <a:r>
              <a:rPr lang="tr-TR" sz="1600" dirty="0" smtClean="0"/>
              <a:t>, Ankara Batı Adliyesi Asliye </a:t>
            </a:r>
            <a:r>
              <a:rPr lang="tr-TR" sz="1600" dirty="0"/>
              <a:t>Hukuk </a:t>
            </a:r>
            <a:r>
              <a:rPr lang="tr-TR" sz="1600" dirty="0" smtClean="0"/>
              <a:t>Mahkemelerince </a:t>
            </a:r>
            <a:r>
              <a:rPr lang="tr-TR" sz="1600" dirty="0"/>
              <a:t>belirlenen bedeller </a:t>
            </a:r>
            <a:r>
              <a:rPr lang="tr-TR" sz="1600" b="1" dirty="0" smtClean="0"/>
              <a:t>Vakıfbank Ankara Batı Adliyesi 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5555111" y="5183179"/>
            <a:ext cx="5009915" cy="1965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 smtClean="0"/>
              <a:t> </a:t>
            </a:r>
            <a:r>
              <a:rPr lang="tr-TR" sz="1200" dirty="0"/>
              <a:t>Listede Belirtilen Asliye </a:t>
            </a:r>
            <a:r>
              <a:rPr lang="tr-TR" sz="1200" dirty="0" smtClean="0"/>
              <a:t>Hukuk </a:t>
            </a:r>
            <a:r>
              <a:rPr lang="tr-TR" sz="1200" dirty="0"/>
              <a:t>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 smtClean="0"/>
              <a:t> </a:t>
            </a:r>
            <a:r>
              <a:rPr lang="tr-TR" sz="1200" dirty="0" err="1" smtClean="0"/>
              <a:t>Takyidatlı</a:t>
            </a:r>
            <a:r>
              <a:rPr lang="tr-TR" sz="1200" dirty="0" smtClean="0"/>
              <a:t> </a:t>
            </a:r>
            <a:r>
              <a:rPr lang="tr-TR" sz="1200" dirty="0"/>
              <a:t>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 smtClean="0"/>
              <a:t>Kimlik </a:t>
            </a:r>
            <a:r>
              <a:rPr lang="tr-TR" sz="1200" dirty="0"/>
              <a:t>Belgesi</a:t>
            </a:r>
            <a:r>
              <a:rPr lang="tr-TR" sz="1200" dirty="0" smtClean="0"/>
              <a:t>,</a:t>
            </a:r>
          </a:p>
          <a:p>
            <a:pPr lvl="0"/>
            <a:endParaRPr lang="tr-TR" sz="1200" dirty="0"/>
          </a:p>
          <a:p>
            <a:r>
              <a:rPr lang="tr-TR" sz="1300" dirty="0"/>
              <a:t> </a:t>
            </a:r>
            <a:r>
              <a:rPr lang="tr-TR" sz="1300" dirty="0" smtClean="0"/>
              <a:t>ile </a:t>
            </a:r>
            <a:r>
              <a:rPr lang="tr-TR" sz="1300" b="1" dirty="0" smtClean="0"/>
              <a:t>Vakıfbank Ankara Batı Adliyesi Şubesine</a:t>
            </a:r>
            <a:r>
              <a:rPr lang="tr-TR" sz="1300" dirty="0" smtClean="0"/>
              <a:t> başvuru </a:t>
            </a:r>
            <a:r>
              <a:rPr lang="tr-TR" sz="1300" dirty="0"/>
              <a:t>yapılması </a:t>
            </a:r>
            <a:r>
              <a:rPr lang="tr-TR" sz="1300" dirty="0" smtClean="0"/>
              <a:t>gerekmektedir.</a:t>
            </a:r>
          </a:p>
          <a:p>
            <a:r>
              <a:rPr lang="tr-TR" sz="1200" dirty="0" smtClean="0"/>
              <a:t> </a:t>
            </a:r>
            <a:r>
              <a:rPr lang="tr-TR" sz="1000" b="1" dirty="0" smtClean="0"/>
              <a:t>Not</a:t>
            </a:r>
            <a:r>
              <a:rPr lang="tr-TR" sz="1000" b="1" dirty="0"/>
              <a:t>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Resim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7230" y="2096986"/>
            <a:ext cx="495624" cy="858276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1312" y="1915608"/>
            <a:ext cx="5825025" cy="2459455"/>
          </a:xfrm>
          <a:prstGeom prst="rect">
            <a:avLst/>
          </a:prstGeom>
        </p:spPr>
      </p:pic>
      <p:graphicFrame>
        <p:nvGraphicFramePr>
          <p:cNvPr id="15" name="Tablo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4407741"/>
              </p:ext>
            </p:extLst>
          </p:nvPr>
        </p:nvGraphicFramePr>
        <p:xfrm>
          <a:off x="970752" y="5059943"/>
          <a:ext cx="3793188" cy="1542797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62600"/>
                <a:gridCol w="367350"/>
                <a:gridCol w="681675"/>
                <a:gridCol w="462600"/>
                <a:gridCol w="1015050"/>
                <a:gridCol w="803913"/>
              </a:tblGrid>
              <a:tr h="53709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AYAŞ SANAYİ DM - AKÇAKAVAK DM ENERJİ NAKİL HATTI</a:t>
                      </a:r>
                      <a:endParaRPr lang="tr-TR" sz="8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0" marR="9050" marT="905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53709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KAMULAŞTIRILMASINDA KAMU YARARI BULUNAN TAŞINMAZLAR LİSTESİ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0" marR="9050" marT="905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233097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0" marR="9050" marT="90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İLÇESİ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0" marR="9050" marT="90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MAHALLESİ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0" marR="9050" marT="90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ADA NO 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0" marR="9050" marT="90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PARSEL NO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0" marR="9050" marT="90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ASLİYE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0" marR="9050" marT="9050" marB="0" anchor="ctr"/>
                </a:tc>
              </a:tr>
              <a:tr h="104760"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ANKARA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0" marR="9050" marT="9050" marB="0" anchor="ctr"/>
                </a:tc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AYAŞ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0" marR="9050" marT="9050" marB="0" anchor="ctr"/>
                </a:tc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UĞURÇAYIRI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0" marR="9050" marT="90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102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0" marR="9050" marT="90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21,22,23,26,39,41,43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0" marR="9050" marT="90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ANKARA BATI 1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0" marR="9050" marT="9050" marB="0" anchor="ctr"/>
                </a:tc>
              </a:tr>
              <a:tr h="10476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118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0" marR="9050" marT="90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9,10,11,12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0" marR="9050" marT="90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ANKARA BATI 5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0" marR="9050" marT="9050" marB="0" anchor="ctr"/>
                </a:tc>
              </a:tr>
              <a:tr h="10476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1,13,15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0" marR="9050" marT="90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ANKARA BATI 1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0" marR="9050" marT="9050" marB="0" anchor="ctr"/>
                </a:tc>
              </a:tr>
              <a:tr h="10476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132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0" marR="9050" marT="90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8,9,10,11,12,26,28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0" marR="9050" marT="90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ANKARA BATI 1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0" marR="9050" marT="9050" marB="0" anchor="ctr"/>
                </a:tc>
              </a:tr>
              <a:tr h="10476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133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0" marR="9050" marT="90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20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0" marR="9050" marT="90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ANKARA BATI 2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0" marR="9050" marT="9050" marB="0" anchor="ctr"/>
                </a:tc>
              </a:tr>
              <a:tr h="10476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9,10,11,12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0" marR="9050" marT="90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ANKARA BATI 5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0" marR="9050" marT="9050" marB="0" anchor="ctr"/>
                </a:tc>
              </a:tr>
              <a:tr h="10476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13,14,15,16,17,18,19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0" marR="9050" marT="90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ANKARA BATI 1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0" marR="9050" marT="9050" marB="0" anchor="ctr"/>
                </a:tc>
              </a:tr>
              <a:tr h="10476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135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0" marR="9050" marT="90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1,2,3,4,5,6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0" marR="9050" marT="90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ANKARA BATI 5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0" marR="9050" marT="905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907171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background-01-01.jpg" descr="background-01-0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7450" y="5719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Görüntü" descr="Görüntü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45418" y="1639477"/>
            <a:ext cx="7914966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Görüntü" descr="Görüntü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Resim 1" descr="Resim 1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05858" y="-72528"/>
            <a:ext cx="1825340" cy="871186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Metin kutusu 5"/>
          <p:cNvSpPr txBox="1"/>
          <p:nvPr/>
        </p:nvSpPr>
        <p:spPr>
          <a:xfrm>
            <a:off x="415192" y="154831"/>
            <a:ext cx="9900428" cy="138679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10" name="Dikdörtgen 9"/>
          <p:cNvSpPr/>
          <p:nvPr/>
        </p:nvSpPr>
        <p:spPr>
          <a:xfrm>
            <a:off x="305859" y="615714"/>
            <a:ext cx="10374842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 smtClean="0"/>
              <a:t>GÜNEYCE MAHALLESİ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</a:t>
            </a:r>
            <a:r>
              <a:rPr lang="tr-TR" sz="1600" dirty="0" smtClean="0"/>
              <a:t>, </a:t>
            </a:r>
            <a:r>
              <a:rPr lang="tr-TR" sz="1600" dirty="0" smtClean="0"/>
              <a:t>Beypazarı  </a:t>
            </a:r>
            <a:r>
              <a:rPr lang="tr-TR" sz="1600" dirty="0" smtClean="0"/>
              <a:t>Asliye </a:t>
            </a:r>
            <a:r>
              <a:rPr lang="tr-TR" sz="1600" dirty="0"/>
              <a:t>Hukuk </a:t>
            </a:r>
            <a:r>
              <a:rPr lang="tr-TR" sz="1600" dirty="0" smtClean="0"/>
              <a:t>Mahkemesince </a:t>
            </a:r>
            <a:r>
              <a:rPr lang="tr-TR" sz="1600" dirty="0"/>
              <a:t>belirlenen bedeller </a:t>
            </a:r>
            <a:r>
              <a:rPr lang="tr-TR" sz="1600" b="1" dirty="0" smtClean="0"/>
              <a:t>Vakıfbank </a:t>
            </a:r>
            <a:r>
              <a:rPr lang="tr-TR" sz="1600" b="1" dirty="0" smtClean="0"/>
              <a:t>Beypazarı 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5555111" y="5183179"/>
            <a:ext cx="5009915" cy="1765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 smtClean="0"/>
              <a:t> </a:t>
            </a:r>
            <a:r>
              <a:rPr lang="tr-TR" sz="1200" dirty="0" smtClean="0"/>
              <a:t>Beypazarı </a:t>
            </a:r>
            <a:r>
              <a:rPr lang="tr-TR" sz="1200" dirty="0" smtClean="0"/>
              <a:t>Asliye Hukuk </a:t>
            </a:r>
            <a:r>
              <a:rPr lang="tr-TR" sz="1200" dirty="0"/>
              <a:t>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 smtClean="0"/>
              <a:t> </a:t>
            </a:r>
            <a:r>
              <a:rPr lang="tr-TR" sz="1200" dirty="0" err="1" smtClean="0"/>
              <a:t>Takyidatlı</a:t>
            </a:r>
            <a:r>
              <a:rPr lang="tr-TR" sz="1200" dirty="0" smtClean="0"/>
              <a:t> </a:t>
            </a:r>
            <a:r>
              <a:rPr lang="tr-TR" sz="1200" dirty="0"/>
              <a:t>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 smtClean="0"/>
              <a:t>Kimlik </a:t>
            </a:r>
            <a:r>
              <a:rPr lang="tr-TR" sz="1200" dirty="0"/>
              <a:t>Belgesi</a:t>
            </a:r>
            <a:r>
              <a:rPr lang="tr-TR" sz="1200" dirty="0" smtClean="0"/>
              <a:t>,</a:t>
            </a:r>
          </a:p>
          <a:p>
            <a:pPr lvl="0"/>
            <a:endParaRPr lang="tr-TR" sz="1200" dirty="0"/>
          </a:p>
          <a:p>
            <a:r>
              <a:rPr lang="tr-TR" sz="1300" dirty="0"/>
              <a:t> </a:t>
            </a:r>
            <a:r>
              <a:rPr lang="tr-TR" sz="1300" dirty="0" smtClean="0"/>
              <a:t>ile </a:t>
            </a:r>
            <a:r>
              <a:rPr lang="tr-TR" sz="1300" b="1" dirty="0" smtClean="0"/>
              <a:t>Vakıfbank </a:t>
            </a:r>
            <a:r>
              <a:rPr lang="tr-TR" sz="1300" b="1" dirty="0" smtClean="0"/>
              <a:t>Beypazarı Şubesine</a:t>
            </a:r>
            <a:r>
              <a:rPr lang="tr-TR" sz="1300" dirty="0" smtClean="0"/>
              <a:t> </a:t>
            </a:r>
            <a:r>
              <a:rPr lang="tr-TR" sz="1300" dirty="0" smtClean="0"/>
              <a:t>başvuru </a:t>
            </a:r>
            <a:r>
              <a:rPr lang="tr-TR" sz="1300" dirty="0"/>
              <a:t>yapılması </a:t>
            </a:r>
            <a:r>
              <a:rPr lang="tr-TR" sz="1300" dirty="0" smtClean="0"/>
              <a:t>gerekmektedir.</a:t>
            </a:r>
          </a:p>
          <a:p>
            <a:r>
              <a:rPr lang="tr-TR" sz="1200" dirty="0" smtClean="0"/>
              <a:t> </a:t>
            </a:r>
            <a:r>
              <a:rPr lang="tr-TR" sz="1000" b="1" dirty="0" smtClean="0"/>
              <a:t>Not</a:t>
            </a:r>
            <a:r>
              <a:rPr lang="tr-TR" sz="1000" b="1" dirty="0"/>
              <a:t>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Resim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740" y="1920715"/>
            <a:ext cx="7050319" cy="2433779"/>
          </a:xfrm>
          <a:prstGeom prst="rect">
            <a:avLst/>
          </a:prstGeom>
        </p:spPr>
      </p:pic>
      <p:graphicFrame>
        <p:nvGraphicFramePr>
          <p:cNvPr id="12" name="Tablo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3896102"/>
              </p:ext>
            </p:extLst>
          </p:nvPr>
        </p:nvGraphicFramePr>
        <p:xfrm>
          <a:off x="1005831" y="4796439"/>
          <a:ext cx="3745772" cy="2611282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58642"/>
                <a:gridCol w="395142"/>
                <a:gridCol w="612629"/>
                <a:gridCol w="458642"/>
                <a:gridCol w="1820717"/>
              </a:tblGrid>
              <a:tr h="82915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AYAŞ SANAYİ DM - AKÇAKAVAK DM ENERJİ NAKİL HATTI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71" marR="7071" marT="7071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82915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KAMULAŞTIRILMASINDA KAMU YARARI BULUNAN TAŞINMAZLAR LİSTESİ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71" marR="7071" marT="7071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18605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71" marR="7071" marT="70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İLÇESİ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71" marR="7071" marT="70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MAHALLESİ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71" marR="7071" marT="70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ADA NO 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71" marR="7071" marT="70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PARSEL NO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71" marR="7071" marT="7071" marB="0" anchor="ctr"/>
                </a:tc>
              </a:tr>
              <a:tr h="82915">
                <a:tc rowSpan="22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ANKARA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71" marR="7071" marT="7071" marB="0" anchor="ctr"/>
                </a:tc>
                <a:tc rowSpan="22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GÜDÜL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71" marR="7071" marT="7071" marB="0" anchor="ctr"/>
                </a:tc>
                <a:tc rowSpan="22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GÜNEYCE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71" marR="7071" marT="70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600" u="none" strike="noStrike" dirty="0">
                          <a:effectLst/>
                        </a:rPr>
                        <a:t>0</a:t>
                      </a:r>
                      <a:endParaRPr lang="tr-TR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71" marR="7071" marT="70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600" u="none" strike="noStrike">
                          <a:effectLst/>
                        </a:rPr>
                        <a:t>5399,5400,5401,5403,5414,5416,6464</a:t>
                      </a:r>
                      <a:endParaRPr lang="tr-TR" sz="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71" marR="7071" marT="7071" marB="0" anchor="ctr"/>
                </a:tc>
              </a:tr>
              <a:tr h="829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600" u="none" strike="noStrike" dirty="0">
                          <a:effectLst/>
                        </a:rPr>
                        <a:t>184</a:t>
                      </a:r>
                      <a:endParaRPr lang="tr-TR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71" marR="7071" marT="70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600" u="none" strike="noStrike">
                          <a:effectLst/>
                        </a:rPr>
                        <a:t>14</a:t>
                      </a:r>
                      <a:endParaRPr lang="tr-TR" sz="6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71" marR="7071" marT="7071" marB="0" anchor="ctr"/>
                </a:tc>
              </a:tr>
              <a:tr h="829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600" u="none" strike="noStrike">
                          <a:effectLst/>
                        </a:rPr>
                        <a:t>191</a:t>
                      </a:r>
                      <a:endParaRPr lang="tr-TR" sz="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71" marR="7071" marT="70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600" u="none" strike="noStrike" dirty="0">
                          <a:effectLst/>
                        </a:rPr>
                        <a:t>14,15,16,17,18,19,20,21,22</a:t>
                      </a:r>
                      <a:endParaRPr lang="tr-TR" sz="6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71" marR="7071" marT="7071" marB="0" anchor="ctr"/>
                </a:tc>
              </a:tr>
              <a:tr h="829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600" u="none" strike="noStrike">
                          <a:effectLst/>
                        </a:rPr>
                        <a:t>192</a:t>
                      </a:r>
                      <a:endParaRPr lang="tr-TR" sz="6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71" marR="7071" marT="70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600" u="none" strike="noStrike" dirty="0">
                          <a:effectLst/>
                        </a:rPr>
                        <a:t>12,19,20,21,22</a:t>
                      </a:r>
                      <a:endParaRPr lang="tr-TR" sz="6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71" marR="7071" marT="7071" marB="0" anchor="ctr"/>
                </a:tc>
              </a:tr>
              <a:tr h="829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600" u="none" strike="noStrike">
                          <a:effectLst/>
                        </a:rPr>
                        <a:t>196</a:t>
                      </a:r>
                      <a:endParaRPr lang="tr-TR" sz="6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71" marR="7071" marT="70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600" u="none" strike="noStrike" dirty="0">
                          <a:effectLst/>
                        </a:rPr>
                        <a:t>1,2</a:t>
                      </a:r>
                      <a:endParaRPr lang="tr-TR" sz="6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71" marR="7071" marT="7071" marB="0" anchor="ctr"/>
                </a:tc>
              </a:tr>
              <a:tr h="829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600" u="none" strike="noStrike">
                          <a:effectLst/>
                        </a:rPr>
                        <a:t>197</a:t>
                      </a:r>
                      <a:endParaRPr lang="tr-TR" sz="6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71" marR="7071" marT="70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600" u="none" strike="noStrike" dirty="0">
                          <a:effectLst/>
                        </a:rPr>
                        <a:t>9</a:t>
                      </a:r>
                      <a:endParaRPr lang="tr-TR" sz="6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71" marR="7071" marT="7071" marB="0" anchor="ctr"/>
                </a:tc>
              </a:tr>
              <a:tr h="829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600" u="none" strike="noStrike">
                          <a:effectLst/>
                        </a:rPr>
                        <a:t>200</a:t>
                      </a:r>
                      <a:endParaRPr lang="tr-TR" sz="6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71" marR="7071" marT="70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600" u="none" strike="noStrike" dirty="0">
                          <a:effectLst/>
                        </a:rPr>
                        <a:t>1,2,3,4</a:t>
                      </a:r>
                      <a:endParaRPr lang="tr-TR" sz="6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71" marR="7071" marT="7071" marB="0" anchor="ctr"/>
                </a:tc>
              </a:tr>
              <a:tr h="829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600" u="none" strike="noStrike">
                          <a:effectLst/>
                        </a:rPr>
                        <a:t>203</a:t>
                      </a:r>
                      <a:endParaRPr lang="tr-TR" sz="6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71" marR="7071" marT="70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600" u="none" strike="noStrike" dirty="0">
                          <a:effectLst/>
                        </a:rPr>
                        <a:t>1,2,3,4,5,6,7,8</a:t>
                      </a:r>
                      <a:endParaRPr lang="tr-TR" sz="6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71" marR="7071" marT="7071" marB="0" anchor="ctr"/>
                </a:tc>
              </a:tr>
              <a:tr h="829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600" u="none" strike="noStrike">
                          <a:effectLst/>
                        </a:rPr>
                        <a:t>206</a:t>
                      </a:r>
                      <a:endParaRPr lang="tr-TR" sz="6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71" marR="7071" marT="70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600" u="none" strike="noStrike" dirty="0">
                          <a:effectLst/>
                        </a:rPr>
                        <a:t>17,18,19,20,21,22,23,24,25,26,27,28,29,30,31,32,33</a:t>
                      </a:r>
                      <a:endParaRPr lang="tr-TR" sz="6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71" marR="7071" marT="7071" marB="0" anchor="ctr"/>
                </a:tc>
              </a:tr>
              <a:tr h="829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600" u="none" strike="noStrike">
                          <a:effectLst/>
                        </a:rPr>
                        <a:t>215</a:t>
                      </a:r>
                      <a:endParaRPr lang="tr-TR" sz="6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71" marR="7071" marT="70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600" u="none" strike="noStrike" dirty="0">
                          <a:effectLst/>
                        </a:rPr>
                        <a:t>1,2,3,4,5,6,7,8,9,10,11,12</a:t>
                      </a:r>
                      <a:endParaRPr lang="tr-TR" sz="6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71" marR="7071" marT="7071" marB="0" anchor="ctr"/>
                </a:tc>
              </a:tr>
              <a:tr h="829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600" u="none" strike="noStrike">
                          <a:effectLst/>
                        </a:rPr>
                        <a:t>218</a:t>
                      </a:r>
                      <a:endParaRPr lang="tr-TR" sz="6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71" marR="7071" marT="70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600" u="none" strike="noStrike" dirty="0">
                          <a:effectLst/>
                        </a:rPr>
                        <a:t>2,3,4,5</a:t>
                      </a:r>
                      <a:endParaRPr lang="tr-TR" sz="6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71" marR="7071" marT="7071" marB="0" anchor="ctr"/>
                </a:tc>
              </a:tr>
              <a:tr h="829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600" u="none" strike="noStrike">
                          <a:effectLst/>
                        </a:rPr>
                        <a:t>222</a:t>
                      </a:r>
                      <a:endParaRPr lang="tr-TR" sz="6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71" marR="7071" marT="70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600" u="none" strike="noStrike" dirty="0">
                          <a:effectLst/>
                        </a:rPr>
                        <a:t>3,4,5,6,9,10</a:t>
                      </a:r>
                      <a:endParaRPr lang="tr-TR" sz="6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71" marR="7071" marT="7071" marB="0" anchor="ctr"/>
                </a:tc>
              </a:tr>
              <a:tr h="829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600" u="none" strike="noStrike">
                          <a:effectLst/>
                        </a:rPr>
                        <a:t>224</a:t>
                      </a:r>
                      <a:endParaRPr lang="tr-TR" sz="6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71" marR="7071" marT="70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600" u="none" strike="noStrike" dirty="0">
                          <a:effectLst/>
                        </a:rPr>
                        <a:t>3,4,5</a:t>
                      </a:r>
                      <a:endParaRPr lang="tr-TR" sz="6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71" marR="7071" marT="7071" marB="0" anchor="ctr"/>
                </a:tc>
              </a:tr>
              <a:tr h="829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600" u="none" strike="noStrike">
                          <a:effectLst/>
                        </a:rPr>
                        <a:t>231</a:t>
                      </a:r>
                      <a:endParaRPr lang="tr-TR" sz="6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71" marR="7071" marT="70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600" u="none" strike="noStrike" dirty="0">
                          <a:effectLst/>
                        </a:rPr>
                        <a:t>8,9,10,11,12</a:t>
                      </a:r>
                      <a:endParaRPr lang="tr-TR" sz="6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71" marR="7071" marT="7071" marB="0" anchor="ctr"/>
                </a:tc>
              </a:tr>
              <a:tr h="829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600" u="none" strike="noStrike">
                          <a:effectLst/>
                        </a:rPr>
                        <a:t>232</a:t>
                      </a:r>
                      <a:endParaRPr lang="tr-TR" sz="6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71" marR="7071" marT="70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600" u="none" strike="noStrike" dirty="0">
                          <a:effectLst/>
                        </a:rPr>
                        <a:t>1</a:t>
                      </a:r>
                      <a:endParaRPr lang="tr-TR" sz="6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71" marR="7071" marT="7071" marB="0" anchor="ctr"/>
                </a:tc>
              </a:tr>
              <a:tr h="829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600" u="none" strike="noStrike">
                          <a:effectLst/>
                        </a:rPr>
                        <a:t>238</a:t>
                      </a:r>
                      <a:endParaRPr lang="tr-TR" sz="6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71" marR="7071" marT="70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600" u="none" strike="noStrike" dirty="0">
                          <a:effectLst/>
                        </a:rPr>
                        <a:t>2,3,4</a:t>
                      </a:r>
                      <a:endParaRPr lang="tr-TR" sz="6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71" marR="7071" marT="7071" marB="0" anchor="ctr"/>
                </a:tc>
              </a:tr>
              <a:tr h="829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600" u="none" strike="noStrike">
                          <a:effectLst/>
                        </a:rPr>
                        <a:t>239</a:t>
                      </a:r>
                      <a:endParaRPr lang="tr-TR" sz="6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71" marR="7071" marT="70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600" u="none" strike="noStrike" dirty="0">
                          <a:effectLst/>
                        </a:rPr>
                        <a:t>1</a:t>
                      </a:r>
                      <a:endParaRPr lang="tr-TR" sz="6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71" marR="7071" marT="7071" marB="0" anchor="ctr"/>
                </a:tc>
              </a:tr>
              <a:tr h="829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600" u="none" strike="noStrike">
                          <a:effectLst/>
                        </a:rPr>
                        <a:t>273</a:t>
                      </a:r>
                      <a:endParaRPr lang="tr-TR" sz="6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71" marR="7071" marT="70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600" u="none" strike="noStrike" dirty="0">
                          <a:effectLst/>
                        </a:rPr>
                        <a:t>14</a:t>
                      </a:r>
                      <a:endParaRPr lang="tr-TR" sz="6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71" marR="7071" marT="7071" marB="0" anchor="ctr"/>
                </a:tc>
              </a:tr>
              <a:tr h="829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600" u="none" strike="noStrike">
                          <a:effectLst/>
                        </a:rPr>
                        <a:t>274</a:t>
                      </a:r>
                      <a:endParaRPr lang="tr-TR" sz="6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71" marR="7071" marT="70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600" u="none" strike="noStrike" dirty="0">
                          <a:effectLst/>
                        </a:rPr>
                        <a:t>1,2</a:t>
                      </a:r>
                      <a:endParaRPr lang="tr-TR" sz="6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71" marR="7071" marT="7071" marB="0" anchor="ctr"/>
                </a:tc>
              </a:tr>
              <a:tr h="829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600" u="none" strike="noStrike">
                          <a:effectLst/>
                        </a:rPr>
                        <a:t>275</a:t>
                      </a:r>
                      <a:endParaRPr lang="tr-TR" sz="6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71" marR="7071" marT="70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600" u="none" strike="noStrike" dirty="0">
                          <a:effectLst/>
                        </a:rPr>
                        <a:t>5,6,7</a:t>
                      </a:r>
                      <a:endParaRPr lang="tr-TR" sz="6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71" marR="7071" marT="7071" marB="0" anchor="ctr"/>
                </a:tc>
              </a:tr>
              <a:tr h="829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600" u="none" strike="noStrike">
                          <a:effectLst/>
                        </a:rPr>
                        <a:t>276</a:t>
                      </a:r>
                      <a:endParaRPr lang="tr-TR" sz="6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71" marR="7071" marT="70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600" u="none" strike="noStrike" dirty="0">
                          <a:effectLst/>
                        </a:rPr>
                        <a:t>1,2,3,4,5</a:t>
                      </a:r>
                      <a:endParaRPr lang="tr-TR" sz="6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71" marR="7071" marT="7071" marB="0" anchor="ctr"/>
                </a:tc>
              </a:tr>
              <a:tr h="829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600" u="none" strike="noStrike">
                          <a:effectLst/>
                        </a:rPr>
                        <a:t>482</a:t>
                      </a:r>
                      <a:endParaRPr lang="tr-TR" sz="6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71" marR="7071" marT="70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600" u="none" strike="noStrike" dirty="0">
                          <a:effectLst/>
                        </a:rPr>
                        <a:t>1,2,3,4,5,6</a:t>
                      </a:r>
                      <a:endParaRPr lang="tr-TR" sz="6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71" marR="7071" marT="7071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215428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background-01-01.jpg" descr="background-01-0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7450" y="5719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Görüntü" descr="Görüntü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45418" y="1639477"/>
            <a:ext cx="7914966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Görüntü" descr="Görüntü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Resim 1" descr="Resim 1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05858" y="-72528"/>
            <a:ext cx="1825340" cy="871186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Metin kutusu 5"/>
          <p:cNvSpPr txBox="1"/>
          <p:nvPr/>
        </p:nvSpPr>
        <p:spPr>
          <a:xfrm>
            <a:off x="415192" y="154831"/>
            <a:ext cx="9900428" cy="138679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10" name="Dikdörtgen 9"/>
          <p:cNvSpPr/>
          <p:nvPr/>
        </p:nvSpPr>
        <p:spPr>
          <a:xfrm>
            <a:off x="305859" y="615714"/>
            <a:ext cx="10374842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 smtClean="0"/>
              <a:t>AKKAYA MAHALLESİ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</a:t>
            </a:r>
            <a:r>
              <a:rPr lang="tr-TR" sz="1600" dirty="0" smtClean="0"/>
              <a:t>, Ankara Batı </a:t>
            </a:r>
            <a:r>
              <a:rPr lang="tr-TR" sz="1600" dirty="0" smtClean="0"/>
              <a:t>Adliyesi </a:t>
            </a:r>
            <a:r>
              <a:rPr lang="tr-TR" sz="1600" dirty="0" smtClean="0"/>
              <a:t>Asliye </a:t>
            </a:r>
            <a:r>
              <a:rPr lang="tr-TR" sz="1600" dirty="0"/>
              <a:t>Hukuk </a:t>
            </a:r>
            <a:r>
              <a:rPr lang="tr-TR" sz="1600" dirty="0" smtClean="0"/>
              <a:t>Mahkemelerince </a:t>
            </a:r>
            <a:r>
              <a:rPr lang="tr-TR" sz="1600" dirty="0"/>
              <a:t>belirlenen bedeller </a:t>
            </a:r>
            <a:r>
              <a:rPr lang="tr-TR" sz="1600" b="1" dirty="0" smtClean="0"/>
              <a:t>Vakıfbank Ankara Batı Adliyesi 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5555111" y="5183179"/>
            <a:ext cx="5009915" cy="1965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 smtClean="0">
                <a:solidFill>
                  <a:srgbClr val="00888A"/>
                </a:solidFill>
              </a:rPr>
              <a:t>1)</a:t>
            </a:r>
            <a:r>
              <a:rPr lang="tr-TR" sz="1200" dirty="0" smtClean="0"/>
              <a:t> </a:t>
            </a:r>
            <a:r>
              <a:rPr lang="tr-TR" sz="1200" dirty="0" smtClean="0"/>
              <a:t>Listede </a:t>
            </a:r>
            <a:r>
              <a:rPr lang="tr-TR" sz="1200" dirty="0"/>
              <a:t>Belirtilen Asliye Hukuk Mahkeme Kaleminden Belge Alınması, </a:t>
            </a:r>
            <a:endParaRPr lang="tr-TR" sz="1200" dirty="0" smtClean="0"/>
          </a:p>
          <a:p>
            <a:pPr lvl="0"/>
            <a:r>
              <a:rPr lang="tr-TR" sz="1200" b="1" dirty="0" smtClean="0">
                <a:solidFill>
                  <a:srgbClr val="00888A"/>
                </a:solidFill>
              </a:rPr>
              <a:t>2</a:t>
            </a:r>
            <a:r>
              <a:rPr lang="tr-TR" sz="1200" b="1" dirty="0">
                <a:solidFill>
                  <a:srgbClr val="00888A"/>
                </a:solidFill>
              </a:rPr>
              <a:t>)</a:t>
            </a:r>
            <a:r>
              <a:rPr lang="tr-TR" sz="1200" dirty="0" smtClean="0"/>
              <a:t> </a:t>
            </a:r>
            <a:r>
              <a:rPr lang="tr-TR" sz="1200" dirty="0" err="1" smtClean="0"/>
              <a:t>Takyidatlı</a:t>
            </a:r>
            <a:r>
              <a:rPr lang="tr-TR" sz="1200" dirty="0" smtClean="0"/>
              <a:t> </a:t>
            </a:r>
            <a:r>
              <a:rPr lang="tr-TR" sz="1200" dirty="0"/>
              <a:t>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 smtClean="0"/>
              <a:t>Kimlik </a:t>
            </a:r>
            <a:r>
              <a:rPr lang="tr-TR" sz="1200" dirty="0"/>
              <a:t>Belgesi</a:t>
            </a:r>
            <a:r>
              <a:rPr lang="tr-TR" sz="1200" dirty="0" smtClean="0"/>
              <a:t>,</a:t>
            </a:r>
          </a:p>
          <a:p>
            <a:pPr lvl="0"/>
            <a:endParaRPr lang="tr-TR" sz="1200" dirty="0"/>
          </a:p>
          <a:p>
            <a:r>
              <a:rPr lang="tr-TR" sz="1300" dirty="0"/>
              <a:t> </a:t>
            </a:r>
            <a:r>
              <a:rPr lang="tr-TR" sz="1300" dirty="0" smtClean="0"/>
              <a:t>ile </a:t>
            </a:r>
            <a:r>
              <a:rPr lang="tr-TR" sz="1300" b="1" dirty="0" smtClean="0"/>
              <a:t>Vakıfbank Ankara Batı Adliyesi Şubesine</a:t>
            </a:r>
            <a:r>
              <a:rPr lang="tr-TR" sz="1300" dirty="0" smtClean="0"/>
              <a:t> başvuru </a:t>
            </a:r>
            <a:r>
              <a:rPr lang="tr-TR" sz="1300" dirty="0"/>
              <a:t>yapılması </a:t>
            </a:r>
            <a:r>
              <a:rPr lang="tr-TR" sz="1300" dirty="0" smtClean="0"/>
              <a:t>gerekmektedir.</a:t>
            </a:r>
          </a:p>
          <a:p>
            <a:r>
              <a:rPr lang="tr-TR" sz="1200" dirty="0" smtClean="0"/>
              <a:t> </a:t>
            </a:r>
            <a:r>
              <a:rPr lang="tr-TR" sz="1000" b="1" dirty="0" smtClean="0"/>
              <a:t>Not</a:t>
            </a:r>
            <a:r>
              <a:rPr lang="tr-TR" sz="1000" b="1" dirty="0"/>
              <a:t>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Resim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757" y="1964296"/>
            <a:ext cx="7325822" cy="2379232"/>
          </a:xfrm>
          <a:prstGeom prst="rect">
            <a:avLst/>
          </a:prstGeom>
        </p:spPr>
      </p:pic>
      <p:graphicFrame>
        <p:nvGraphicFramePr>
          <p:cNvPr id="12" name="Tablo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7790018"/>
              </p:ext>
            </p:extLst>
          </p:nvPr>
        </p:nvGraphicFramePr>
        <p:xfrm>
          <a:off x="438311" y="5115575"/>
          <a:ext cx="4460010" cy="205842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60760"/>
                <a:gridCol w="365510"/>
                <a:gridCol w="614748"/>
                <a:gridCol w="460760"/>
                <a:gridCol w="1756160"/>
                <a:gridCol w="802072"/>
              </a:tblGrid>
              <a:tr h="41718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AYAŞ SANAYİ DM - AKÇAKAVAK DM ENERJİ NAKİL HATTI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130" marR="8130" marT="813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41718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KAMULAŞTIRILMASINDA KAMU YARARI BULUNAN TAŞINMAZLAR LİSTESİ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130" marR="8130" marT="813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2377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130" marR="8130" marT="813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İLÇESİ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130" marR="8130" marT="813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MAHALLESİ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130" marR="8130" marT="813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ADA NO 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130" marR="8130" marT="813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PARSEL NO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130" marR="8130" marT="813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ASLİYE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130" marR="8130" marT="8130" marB="0" anchor="ctr"/>
                </a:tc>
              </a:tr>
              <a:tr h="81371">
                <a:tc rowSpan="12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ANKARA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130" marR="8130" marT="8130" marB="0" anchor="ctr"/>
                </a:tc>
                <a:tc rowSpan="12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AYAŞ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130" marR="8130" marT="8130" marB="0" anchor="ctr"/>
                </a:tc>
                <a:tc rowSpan="12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AKKAYA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130" marR="8130" marT="813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130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130" marR="8130" marT="813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9,10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130" marR="8130" marT="813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ANKARA BATI 4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130" marR="8130" marT="8130" marB="0" anchor="ctr"/>
                </a:tc>
              </a:tr>
              <a:tr h="8137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131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130" marR="8130" marT="813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1,2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130" marR="8130" marT="813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ANKARA BATI 4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130" marR="8130" marT="8130" marB="0" anchor="ctr"/>
                </a:tc>
              </a:tr>
              <a:tr h="8137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132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130" marR="8130" marT="813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18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130" marR="8130" marT="813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ANKARA BATI 2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130" marR="8130" marT="8130" marB="0" anchor="ctr"/>
                </a:tc>
              </a:tr>
              <a:tr h="8137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15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130" marR="8130" marT="813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ANKARA BATI 3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130" marR="8130" marT="8130" marB="0" anchor="ctr"/>
                </a:tc>
              </a:tr>
              <a:tr h="8137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1,4,14,17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130" marR="8130" marT="813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ANKARA BATI 4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130" marR="8130" marT="8130" marB="0" anchor="ctr"/>
                </a:tc>
              </a:tr>
              <a:tr h="8137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136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130" marR="8130" marT="813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3,4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130" marR="8130" marT="813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ANKARA BATI 4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130" marR="8130" marT="8130" marB="0" anchor="ctr"/>
                </a:tc>
              </a:tr>
              <a:tr h="8137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137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130" marR="8130" marT="813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13,14,19,24,30,31,32,34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130" marR="8130" marT="813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ANKARA BATI 4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130" marR="8130" marT="8130" marB="0" anchor="ctr"/>
                </a:tc>
              </a:tr>
              <a:tr h="8137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145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130" marR="8130" marT="813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97,98,103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130" marR="8130" marT="813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ANKARA BATI 3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130" marR="8130" marT="8130" marB="0" anchor="ctr"/>
                </a:tc>
              </a:tr>
              <a:tr h="8137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157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130" marR="8130" marT="813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27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130" marR="8130" marT="813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ANKARA BATI 4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130" marR="8130" marT="8130" marB="0" anchor="ctr"/>
                </a:tc>
              </a:tr>
              <a:tr h="8137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159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130" marR="8130" marT="813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52,53,186,187,188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130" marR="8130" marT="813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ANKARA BATI 4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130" marR="8130" marT="8130" marB="0" anchor="ctr"/>
                </a:tc>
              </a:tr>
              <a:tr h="8137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85,126,128,129,130,169,189,191,192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130" marR="8130" marT="813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ANKARA BATI 3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130" marR="8130" marT="8130" marB="0" anchor="ctr"/>
                </a:tc>
              </a:tr>
              <a:tr h="8137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165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130" marR="8130" marT="813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39,40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130" marR="8130" marT="813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ANKARA BATI 3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130" marR="8130" marT="813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114021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background-01-01.jpg" descr="background-01-0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7450" y="5719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Görüntü" descr="Görüntü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45418" y="1639477"/>
            <a:ext cx="7914966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Görüntü" descr="Görüntü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Resim 1" descr="Resim 1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05858" y="-72528"/>
            <a:ext cx="1825340" cy="871186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Metin kutusu 5"/>
          <p:cNvSpPr txBox="1"/>
          <p:nvPr/>
        </p:nvSpPr>
        <p:spPr>
          <a:xfrm>
            <a:off x="415192" y="154831"/>
            <a:ext cx="9900428" cy="138679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10" name="Dikdörtgen 9"/>
          <p:cNvSpPr/>
          <p:nvPr/>
        </p:nvSpPr>
        <p:spPr>
          <a:xfrm>
            <a:off x="305859" y="615714"/>
            <a:ext cx="10374842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 smtClean="0"/>
              <a:t>DİBECİK MAHALLESİ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 Beypazarı  Asliye Hukuk Mahkemesince belirlenen bedeller </a:t>
            </a:r>
            <a:r>
              <a:rPr lang="tr-TR" sz="1600" b="1" dirty="0"/>
              <a:t>Vakıfbank Beypazarı Şubesine </a:t>
            </a:r>
            <a:r>
              <a:rPr lang="tr-TR" sz="1600" dirty="0"/>
              <a:t>yatırılmıştır.</a:t>
            </a:r>
            <a:endParaRPr lang="tr-TR" sz="1600" dirty="0"/>
          </a:p>
        </p:txBody>
      </p:sp>
      <p:sp>
        <p:nvSpPr>
          <p:cNvPr id="11" name="Dikdörtgen 10"/>
          <p:cNvSpPr/>
          <p:nvPr/>
        </p:nvSpPr>
        <p:spPr>
          <a:xfrm>
            <a:off x="5555111" y="5183179"/>
            <a:ext cx="5009915" cy="1765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 smtClean="0"/>
              <a:t> </a:t>
            </a:r>
            <a:r>
              <a:rPr lang="tr-TR" sz="1200" dirty="0"/>
              <a:t>Beypazarı Asliye 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/>
              <a:t> </a:t>
            </a:r>
            <a:r>
              <a:rPr lang="tr-TR" sz="1200" dirty="0" err="1"/>
              <a:t>Takyidatlı</a:t>
            </a:r>
            <a:r>
              <a:rPr lang="tr-TR" sz="1200" dirty="0"/>
              <a:t> 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/>
              <a:t>Kimlik Belgesi,</a:t>
            </a:r>
          </a:p>
          <a:p>
            <a:pPr lvl="0"/>
            <a:endParaRPr lang="tr-TR" sz="1200" dirty="0"/>
          </a:p>
          <a:p>
            <a:r>
              <a:rPr lang="tr-TR" sz="1300" dirty="0"/>
              <a:t> ile </a:t>
            </a:r>
            <a:r>
              <a:rPr lang="tr-TR" sz="1300" b="1" dirty="0"/>
              <a:t>Vakıfbank Beypazarı Şubesine</a:t>
            </a:r>
            <a:r>
              <a:rPr lang="tr-TR" sz="1300" dirty="0"/>
              <a:t> başvuru yapılması gerekmektedir.</a:t>
            </a:r>
          </a:p>
          <a:p>
            <a:r>
              <a:rPr lang="tr-TR" sz="1200" dirty="0"/>
              <a:t> </a:t>
            </a:r>
            <a:r>
              <a:rPr lang="tr-TR" sz="1000" b="1" dirty="0"/>
              <a:t>Not: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</a:t>
            </a:r>
            <a:r>
              <a:rPr lang="tr-TR" sz="1000" dirty="0" smtClean="0"/>
              <a:t>.</a:t>
            </a:r>
            <a:endParaRPr lang="tr-TR" sz="1000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Resim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874" y="2178482"/>
            <a:ext cx="7308051" cy="2185383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3688" y="2269005"/>
            <a:ext cx="495624" cy="858276"/>
          </a:xfrm>
          <a:prstGeom prst="rect">
            <a:avLst/>
          </a:prstGeom>
        </p:spPr>
      </p:pic>
      <p:graphicFrame>
        <p:nvGraphicFramePr>
          <p:cNvPr id="14" name="Tablo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5707765"/>
              </p:ext>
            </p:extLst>
          </p:nvPr>
        </p:nvGraphicFramePr>
        <p:xfrm>
          <a:off x="692114" y="5076442"/>
          <a:ext cx="4071826" cy="207189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59774"/>
                <a:gridCol w="613762"/>
                <a:gridCol w="613762"/>
                <a:gridCol w="459774"/>
                <a:gridCol w="1924754"/>
              </a:tblGrid>
              <a:tr h="69641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AYAŞ SANAYİ DM - AKÇAKAVAK DM ENERJİ NAKİL HATTI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37" marR="7637" marT="7637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69641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KAMULAŞTIRILMASINDA KAMU YARARI BULUNAN TAŞINMAZLAR LİSTESİ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37" marR="7637" marT="7637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265729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37" marR="7637" marT="763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İLÇESİ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37" marR="7637" marT="763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MAHALLESİ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37" marR="7637" marT="763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ADA NO 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37" marR="7637" marT="763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PARSEL NO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37" marR="7637" marT="7637" marB="0" anchor="ctr"/>
                </a:tc>
              </a:tr>
              <a:tr h="135835">
                <a:tc rowSpan="11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ANKARA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37" marR="7637" marT="7637" marB="0" anchor="ctr"/>
                </a:tc>
                <a:tc rowSpan="11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BEYPAZARI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37" marR="7637" marT="7637" marB="0" anchor="ctr"/>
                </a:tc>
                <a:tc rowSpan="11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DİBECİK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37" marR="7637" marT="763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102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37" marR="7637" marT="763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24,25,26,33,34,38,40,54,56,58,59,90,92,93,94,95,97,98,100,104,105,108,109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37" marR="7637" marT="7637" marB="0" anchor="ctr"/>
                </a:tc>
              </a:tr>
              <a:tr h="9239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104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37" marR="7637" marT="763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1,2,3,6,7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37" marR="7637" marT="7637" marB="0" anchor="ctr"/>
                </a:tc>
              </a:tr>
              <a:tr h="9239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135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37" marR="7637" marT="763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3,4,5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37" marR="7637" marT="7637" marB="0" anchor="ctr"/>
                </a:tc>
              </a:tr>
              <a:tr h="9239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139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37" marR="7637" marT="763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9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37" marR="7637" marT="7637" marB="0" anchor="ctr"/>
                </a:tc>
              </a:tr>
              <a:tr h="9239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142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37" marR="7637" marT="763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1,2,3,4,5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37" marR="7637" marT="7637" marB="0" anchor="ctr"/>
                </a:tc>
              </a:tr>
              <a:tr h="9239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143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37" marR="7637" marT="763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2,3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37" marR="7637" marT="7637" marB="0" anchor="ctr"/>
                </a:tc>
              </a:tr>
              <a:tr h="9239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144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37" marR="7637" marT="763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37" marR="7637" marT="7637" marB="0" anchor="ctr"/>
                </a:tc>
              </a:tr>
              <a:tr h="9239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145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37" marR="7637" marT="763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6,8,9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37" marR="7637" marT="7637" marB="0" anchor="ctr"/>
                </a:tc>
              </a:tr>
              <a:tr h="9239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146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37" marR="7637" marT="763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37" marR="7637" marT="7637" marB="0" anchor="ctr"/>
                </a:tc>
              </a:tr>
              <a:tr h="9239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147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37" marR="7637" marT="763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3,4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37" marR="7637" marT="7637" marB="0" anchor="ctr"/>
                </a:tc>
              </a:tr>
              <a:tr h="8963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149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37" marR="7637" marT="763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14,16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37" marR="7637" marT="7637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7448538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background-01-01.jpg" descr="background-01-0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7450" y="5719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Görüntü" descr="Görüntü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45418" y="1639477"/>
            <a:ext cx="7914966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Görüntü" descr="Görüntü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Resim 1" descr="Resim 1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05858" y="-72528"/>
            <a:ext cx="1825340" cy="871186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Metin kutusu 5"/>
          <p:cNvSpPr txBox="1"/>
          <p:nvPr/>
        </p:nvSpPr>
        <p:spPr>
          <a:xfrm>
            <a:off x="415192" y="154831"/>
            <a:ext cx="9900428" cy="138679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10" name="Dikdörtgen 9"/>
          <p:cNvSpPr/>
          <p:nvPr/>
        </p:nvSpPr>
        <p:spPr>
          <a:xfrm>
            <a:off x="305859" y="615714"/>
            <a:ext cx="10374842" cy="1215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 smtClean="0"/>
              <a:t>ADAÖREN MAHALLESİ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 Beypazarı  Asliye Hukuk Mahkemesince belirlenen bedeller </a:t>
            </a:r>
            <a:r>
              <a:rPr lang="tr-TR" sz="1600" b="1" dirty="0"/>
              <a:t>Vakıfbank Beypazarı Şubesine </a:t>
            </a:r>
            <a:r>
              <a:rPr lang="tr-TR" sz="1600" dirty="0"/>
              <a:t>yatırılmıştır.</a:t>
            </a:r>
          </a:p>
          <a:p>
            <a:pPr algn="ctr"/>
            <a:endParaRPr lang="tr-TR" sz="1600" dirty="0"/>
          </a:p>
        </p:txBody>
      </p:sp>
      <p:pic>
        <p:nvPicPr>
          <p:cNvPr id="13" name="Resim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041" y="2409519"/>
            <a:ext cx="7315538" cy="1812208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310" y="2002512"/>
            <a:ext cx="495624" cy="858276"/>
          </a:xfrm>
          <a:prstGeom prst="rect">
            <a:avLst/>
          </a:prstGeom>
        </p:spPr>
      </p:pic>
      <p:sp>
        <p:nvSpPr>
          <p:cNvPr id="14" name="Dikdörtgen 13"/>
          <p:cNvSpPr/>
          <p:nvPr/>
        </p:nvSpPr>
        <p:spPr>
          <a:xfrm>
            <a:off x="5555111" y="5308021"/>
            <a:ext cx="5340350" cy="176509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pPr lvl="0"/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/>
              <a:t> Beypazarı Asliye 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/>
              <a:t> </a:t>
            </a:r>
            <a:r>
              <a:rPr lang="tr-TR" sz="1200" dirty="0" err="1"/>
              <a:t>Takyidatlı</a:t>
            </a:r>
            <a:r>
              <a:rPr lang="tr-TR" sz="1200" dirty="0"/>
              <a:t> 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/>
              <a:t>Kimlik Belgesi,</a:t>
            </a:r>
          </a:p>
          <a:p>
            <a:pPr lvl="0"/>
            <a:endParaRPr lang="tr-TR" sz="1200" dirty="0"/>
          </a:p>
          <a:p>
            <a:pPr lvl="0"/>
            <a:r>
              <a:rPr lang="tr-TR" sz="1300" dirty="0"/>
              <a:t> ile </a:t>
            </a:r>
            <a:r>
              <a:rPr lang="tr-TR" sz="1300" b="1" dirty="0"/>
              <a:t>Vakıfbank Beypazarı Şubesine</a:t>
            </a:r>
            <a:r>
              <a:rPr lang="tr-TR" sz="1300" dirty="0"/>
              <a:t> başvuru yapılması gerekmektedir.</a:t>
            </a:r>
          </a:p>
          <a:p>
            <a:pPr lvl="0"/>
            <a:r>
              <a:rPr lang="tr-TR" sz="1200" dirty="0"/>
              <a:t> </a:t>
            </a:r>
            <a:r>
              <a:rPr lang="tr-TR" sz="1000" b="1" dirty="0"/>
              <a:t>Not: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5" name="Tablo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4778717"/>
              </p:ext>
            </p:extLst>
          </p:nvPr>
        </p:nvGraphicFramePr>
        <p:xfrm>
          <a:off x="781390" y="5042154"/>
          <a:ext cx="4056348" cy="867389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59692"/>
                <a:gridCol w="613680"/>
                <a:gridCol w="613680"/>
                <a:gridCol w="459692"/>
                <a:gridCol w="1909604"/>
              </a:tblGrid>
              <a:tr h="56296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AYAŞ SANAYİ DM - AKÇAKAVAK DM ENERJİ NAKİL HATTI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96" marR="7596" marT="7596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56296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KAMULAŞTIRILMASINDA KAMU YARARI BULUNAN TAŞINMAZLAR LİSTESİ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96" marR="7596" marT="7596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22740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96" marR="7596" marT="759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İLÇESİ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96" marR="7596" marT="759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MAHALLESİ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96" marR="7596" marT="759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ADA NO 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96" marR="7596" marT="759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PARSEL NO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96" marR="7596" marT="7596" marB="0" anchor="ctr"/>
                </a:tc>
              </a:tr>
              <a:tr h="7469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ANKARA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96" marR="7596" marT="7596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BEYPAZARI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96" marR="7596" marT="7596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ADAÖREN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96" marR="7596" marT="759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119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96" marR="7596" marT="759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90,162,163,165,189,195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96" marR="7596" marT="7596" marB="0" anchor="ctr"/>
                </a:tc>
              </a:tr>
              <a:tr h="7469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121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96" marR="7596" marT="759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1,2,3,4,5,6,7,8,9,10,11,17,18,19,51,52,55,58,59,60,62,63,66,67,68,69,70,72,75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96" marR="7596" marT="7596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0410527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Teması">
  <a:themeElements>
    <a:clrScheme name="Office Teması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eması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30021" tIns="30021" rIns="30021" bIns="30021" numCol="1" spcCol="38100" rtlCol="0" anchor="ctr">
        <a:spAutoFit/>
      </a:bodyPr>
      <a:lstStyle>
        <a:defPPr marL="0" marR="0" indent="0" algn="l" defTabSz="3598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0021" tIns="30021" rIns="30021" bIns="30021" numCol="1" spcCol="38100" rtlCol="0" anchor="t">
        <a:spAutoFit/>
      </a:bodyPr>
      <a:lstStyle>
        <a:defPPr marL="0" marR="0" indent="0" algn="l" defTabSz="3598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eması">
  <a:themeElements>
    <a:clrScheme name="Office Teması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eması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30021" tIns="30021" rIns="30021" bIns="30021" numCol="1" spcCol="38100" rtlCol="0" anchor="ctr">
        <a:spAutoFit/>
      </a:bodyPr>
      <a:lstStyle>
        <a:defPPr marL="0" marR="0" indent="0" algn="l" defTabSz="3598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0021" tIns="30021" rIns="30021" bIns="30021" numCol="1" spcCol="38100" rtlCol="0" anchor="t">
        <a:spAutoFit/>
      </a:bodyPr>
      <a:lstStyle>
        <a:defPPr marL="0" marR="0" indent="0" algn="l" defTabSz="3598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84CED4276BE5C4EB17F99FED12296D3" ma:contentTypeVersion="0" ma:contentTypeDescription="Create a new document." ma:contentTypeScope="" ma:versionID="047bdd16815c988a68fb1c376fb1e253">
  <xsd:schema xmlns:xsd="http://www.w3.org/2001/XMLSchema" xmlns:xs="http://www.w3.org/2001/XMLSchema" xmlns:p="http://schemas.microsoft.com/office/2006/metadata/properties" xmlns:ns2="2511cfec-de10-48da-88f6-657341a97d75" targetNamespace="http://schemas.microsoft.com/office/2006/metadata/properties" ma:root="true" ma:fieldsID="2070fac7e6d7d650d1bd69e755f82c2e" ns2:_="">
    <xsd:import namespace="2511cfec-de10-48da-88f6-657341a97d75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11cfec-de10-48da-88f6-657341a97d75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2511cfec-de10-48da-88f6-657341a97d75">3T7CWQE2WDWZ-11-49</_dlc_DocId>
    <_dlc_DocIdUrl xmlns="2511cfec-de10-48da-88f6-657341a97d75">
      <Url>https://www.baskentedas.com.tr/_layouts/15/DocIdRedir.aspx?ID=3T7CWQE2WDWZ-11-49</Url>
      <Description>3T7CWQE2WDWZ-11-49</Description>
    </_dlc_DocIdUrl>
  </documentManagement>
</p:properties>
</file>

<file path=customXml/itemProps1.xml><?xml version="1.0" encoding="utf-8"?>
<ds:datastoreItem xmlns:ds="http://schemas.openxmlformats.org/officeDocument/2006/customXml" ds:itemID="{DF191ED2-070F-49D8-9795-1262257C568D}"/>
</file>

<file path=customXml/itemProps2.xml><?xml version="1.0" encoding="utf-8"?>
<ds:datastoreItem xmlns:ds="http://schemas.openxmlformats.org/officeDocument/2006/customXml" ds:itemID="{67DF494C-F169-4041-9EDF-6F7D320F77E6}"/>
</file>

<file path=customXml/itemProps3.xml><?xml version="1.0" encoding="utf-8"?>
<ds:datastoreItem xmlns:ds="http://schemas.openxmlformats.org/officeDocument/2006/customXml" ds:itemID="{39707FCA-FE4F-4EF5-ACC8-851EF45A3486}"/>
</file>

<file path=customXml/itemProps4.xml><?xml version="1.0" encoding="utf-8"?>
<ds:datastoreItem xmlns:ds="http://schemas.openxmlformats.org/officeDocument/2006/customXml" ds:itemID="{AFBBA46D-7815-4FD6-ACF5-A924FD43F7F2}"/>
</file>

<file path=docProps/app.xml><?xml version="1.0" encoding="utf-8"?>
<Properties xmlns="http://schemas.openxmlformats.org/officeDocument/2006/extended-properties" xmlns:vt="http://schemas.openxmlformats.org/officeDocument/2006/docPropsVTypes">
  <TotalTime>2803</TotalTime>
  <Words>1097</Words>
  <Application>Microsoft Office PowerPoint</Application>
  <PresentationFormat>Özel</PresentationFormat>
  <Paragraphs>380</Paragraphs>
  <Slides>10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7" baseType="lpstr">
      <vt:lpstr>Arial</vt:lpstr>
      <vt:lpstr>Calibri</vt:lpstr>
      <vt:lpstr>Helvetica</vt:lpstr>
      <vt:lpstr>Times New Roman</vt:lpstr>
      <vt:lpstr>verdana</vt:lpstr>
      <vt:lpstr>verdana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Kenan OZKAN</dc:creator>
  <cp:keywords>I4886p293727nO8</cp:keywords>
  <cp:lastModifiedBy>hardman_tr@hotmail.com</cp:lastModifiedBy>
  <cp:revision>95</cp:revision>
  <cp:lastPrinted>2021-05-19T10:25:32Z</cp:lastPrinted>
  <dcterms:modified xsi:type="dcterms:W3CDTF">2021-06-30T13:20:22Z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1e11ce45-6e86-4fd6-b480-6718b6d8f583</vt:lpwstr>
  </property>
  <property fmtid="{D5CDD505-2E9C-101B-9397-08002B2CF9AE}" pid="3" name="FirstClassifierName">
    <vt:lpwstr>Kenan OZKAN</vt:lpwstr>
  </property>
  <property fmtid="{D5CDD505-2E9C-101B-9397-08002B2CF9AE}" pid="4" name="FirstClassifiedDate">
    <vt:lpwstr>24.05.2019, 14:42</vt:lpwstr>
  </property>
  <property fmtid="{D5CDD505-2E9C-101B-9397-08002B2CF9AE}" pid="5" name="LastClassifiedDate">
    <vt:lpwstr>24.05.2019, 14:42</vt:lpwstr>
  </property>
  <property fmtid="{D5CDD505-2E9C-101B-9397-08002B2CF9AE}" pid="6" name="LastClassifierName">
    <vt:lpwstr>Kenan OZKAN</vt:lpwstr>
  </property>
  <property fmtid="{D5CDD505-2E9C-101B-9397-08002B2CF9AE}" pid="7" name="CLASSIFICATION">
    <vt:lpwstr>I4886p293727nO8</vt:lpwstr>
  </property>
  <property fmtid="{D5CDD505-2E9C-101B-9397-08002B2CF9AE}" pid="8" name="ContentTypeId">
    <vt:lpwstr>0x010100284CED4276BE5C4EB17F99FED12296D3</vt:lpwstr>
  </property>
  <property fmtid="{D5CDD505-2E9C-101B-9397-08002B2CF9AE}" pid="9" name="_dlc_DocIdItemGuid">
    <vt:lpwstr>7c7f9aa6-492e-4230-92bd-0b601a545bcc</vt:lpwstr>
  </property>
</Properties>
</file>