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0680700" cy="7556500"/>
  <p:notesSz cx="9926638" cy="14352588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0DEEF"/>
          </a:solidFill>
        </a:fill>
      </a:tcStyle>
    </a:wholeTbl>
    <a:band2H>
      <a:tcTxStyle/>
      <a:tcStyle>
        <a:tcBdr/>
        <a:fill>
          <a:solidFill>
            <a:srgbClr val="E9EFF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3175" cap="flat">
              <a:noFill/>
              <a:miter lim="400000"/>
            </a:ln>
          </a:top>
          <a:bottom>
            <a:ln w="3175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3175" cap="flat">
              <a:noFill/>
              <a:miter lim="400000"/>
            </a:ln>
          </a:top>
          <a:bottom>
            <a:ln w="3175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3175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round/>
            </a:ln>
          </a:left>
          <a:right>
            <a:ln w="3175" cap="flat">
              <a:solidFill>
                <a:srgbClr val="000000"/>
              </a:solidFill>
              <a:prstDash val="solid"/>
              <a:round/>
            </a:ln>
          </a:right>
          <a:top>
            <a:ln w="3175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solidFill>
                <a:srgbClr val="000000"/>
              </a:solidFill>
              <a:prstDash val="solid"/>
              <a:round/>
            </a:ln>
          </a:insideH>
          <a:insideV>
            <a:ln w="3175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round/>
            </a:ln>
          </a:left>
          <a:right>
            <a:ln w="3175" cap="flat">
              <a:solidFill>
                <a:srgbClr val="000000"/>
              </a:solidFill>
              <a:prstDash val="solid"/>
              <a:round/>
            </a:ln>
          </a:right>
          <a:top>
            <a:ln w="3175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solidFill>
                <a:srgbClr val="000000"/>
              </a:solidFill>
              <a:prstDash val="solid"/>
              <a:round/>
            </a:ln>
          </a:insideH>
          <a:insideV>
            <a:ln w="3175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round/>
            </a:ln>
          </a:left>
          <a:right>
            <a:ln w="3175" cap="flat">
              <a:solidFill>
                <a:srgbClr val="000000"/>
              </a:solidFill>
              <a:prstDash val="solid"/>
              <a:round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solidFill>
                <a:srgbClr val="000000"/>
              </a:solidFill>
              <a:prstDash val="solid"/>
              <a:round/>
            </a:ln>
          </a:insideH>
          <a:insideV>
            <a:ln w="3175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round/>
            </a:ln>
          </a:left>
          <a:right>
            <a:ln w="3175" cap="flat">
              <a:solidFill>
                <a:srgbClr val="000000"/>
              </a:solidFill>
              <a:prstDash val="solid"/>
              <a:round/>
            </a:ln>
          </a:right>
          <a:top>
            <a:ln w="3175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solidFill>
                <a:srgbClr val="000000"/>
              </a:solidFill>
              <a:prstDash val="solid"/>
              <a:round/>
            </a:ln>
          </a:insideH>
          <a:insideV>
            <a:ln w="3175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870" y="-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18" Type="http://schemas.openxmlformats.org/officeDocument/2006/relationships/customXml" Target="../customXml/item4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>
            <a:spLocks noGrp="1" noRot="1" noChangeAspect="1"/>
          </p:cNvSpPr>
          <p:nvPr>
            <p:ph type="sldImg"/>
          </p:nvPr>
        </p:nvSpPr>
        <p:spPr>
          <a:xfrm>
            <a:off x="1157288" y="1074738"/>
            <a:ext cx="7612062" cy="5384800"/>
          </a:xfrm>
          <a:prstGeom prst="rect">
            <a:avLst/>
          </a:prstGeom>
        </p:spPr>
        <p:txBody>
          <a:bodyPr lIns="131927" tIns="65963" rIns="131927" bIns="65963"/>
          <a:lstStyle/>
          <a:p>
            <a:endParaRPr/>
          </a:p>
        </p:txBody>
      </p:sp>
      <p:sp>
        <p:nvSpPr>
          <p:cNvPr id="111" name="Shape 111"/>
          <p:cNvSpPr>
            <a:spLocks noGrp="1"/>
          </p:cNvSpPr>
          <p:nvPr>
            <p:ph type="body" sz="quarter" idx="1"/>
          </p:nvPr>
        </p:nvSpPr>
        <p:spPr>
          <a:xfrm>
            <a:off x="1323554" y="6817482"/>
            <a:ext cx="7279534" cy="6458664"/>
          </a:xfrm>
          <a:prstGeom prst="rect">
            <a:avLst/>
          </a:prstGeom>
        </p:spPr>
        <p:txBody>
          <a:bodyPr lIns="131927" tIns="65963" rIns="131927" bIns="65963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69814372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846327" latinLnBrk="0">
      <a:defRPr sz="1100">
        <a:latin typeface="+mj-lt"/>
        <a:ea typeface="+mj-ea"/>
        <a:cs typeface="+mj-cs"/>
        <a:sym typeface="Calibri"/>
      </a:defRPr>
    </a:lvl1pPr>
    <a:lvl2pPr indent="228600" defTabSz="846327" latinLnBrk="0">
      <a:defRPr sz="1100">
        <a:latin typeface="+mj-lt"/>
        <a:ea typeface="+mj-ea"/>
        <a:cs typeface="+mj-cs"/>
        <a:sym typeface="Calibri"/>
      </a:defRPr>
    </a:lvl2pPr>
    <a:lvl3pPr indent="457200" defTabSz="846327" latinLnBrk="0">
      <a:defRPr sz="1100">
        <a:latin typeface="+mj-lt"/>
        <a:ea typeface="+mj-ea"/>
        <a:cs typeface="+mj-cs"/>
        <a:sym typeface="Calibri"/>
      </a:defRPr>
    </a:lvl3pPr>
    <a:lvl4pPr indent="685800" defTabSz="846327" latinLnBrk="0">
      <a:defRPr sz="1100">
        <a:latin typeface="+mj-lt"/>
        <a:ea typeface="+mj-ea"/>
        <a:cs typeface="+mj-cs"/>
        <a:sym typeface="Calibri"/>
      </a:defRPr>
    </a:lvl4pPr>
    <a:lvl5pPr indent="914400" defTabSz="846327" latinLnBrk="0">
      <a:defRPr sz="1100">
        <a:latin typeface="+mj-lt"/>
        <a:ea typeface="+mj-ea"/>
        <a:cs typeface="+mj-cs"/>
        <a:sym typeface="Calibri"/>
      </a:defRPr>
    </a:lvl5pPr>
    <a:lvl6pPr indent="1143000" defTabSz="846327" latinLnBrk="0">
      <a:defRPr sz="1100">
        <a:latin typeface="+mj-lt"/>
        <a:ea typeface="+mj-ea"/>
        <a:cs typeface="+mj-cs"/>
        <a:sym typeface="Calibri"/>
      </a:defRPr>
    </a:lvl6pPr>
    <a:lvl7pPr indent="1371600" defTabSz="846327" latinLnBrk="0">
      <a:defRPr sz="1100">
        <a:latin typeface="+mj-lt"/>
        <a:ea typeface="+mj-ea"/>
        <a:cs typeface="+mj-cs"/>
        <a:sym typeface="Calibri"/>
      </a:defRPr>
    </a:lvl7pPr>
    <a:lvl8pPr indent="1600200" defTabSz="846327" latinLnBrk="0">
      <a:defRPr sz="1100">
        <a:latin typeface="+mj-lt"/>
        <a:ea typeface="+mj-ea"/>
        <a:cs typeface="+mj-cs"/>
        <a:sym typeface="Calibri"/>
      </a:defRPr>
    </a:lvl8pPr>
    <a:lvl9pPr indent="1828800" defTabSz="846327" latinLnBrk="0">
      <a:defRPr sz="1100">
        <a:latin typeface="+mj-lt"/>
        <a:ea typeface="+mj-ea"/>
        <a:cs typeface="+mj-cs"/>
        <a:sym typeface="Calibri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1157288" y="1074738"/>
            <a:ext cx="7612062" cy="53848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84661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aşlık Metni"/>
          <p:cNvSpPr txBox="1">
            <a:spLocks noGrp="1"/>
          </p:cNvSpPr>
          <p:nvPr>
            <p:ph type="title"/>
          </p:nvPr>
        </p:nvSpPr>
        <p:spPr>
          <a:xfrm>
            <a:off x="1767754" y="1657751"/>
            <a:ext cx="7145192" cy="2194929"/>
          </a:xfrm>
          <a:prstGeom prst="rect">
            <a:avLst/>
          </a:prstGeom>
        </p:spPr>
        <p:txBody>
          <a:bodyPr anchor="b"/>
          <a:lstStyle>
            <a:lvl1pPr algn="ctr">
              <a:defRPr sz="6600"/>
            </a:lvl1pPr>
          </a:lstStyle>
          <a:p>
            <a:r>
              <a:t>Başlık Metni</a:t>
            </a:r>
          </a:p>
        </p:txBody>
      </p:sp>
      <p:sp>
        <p:nvSpPr>
          <p:cNvPr id="13" name="Gövde Düzeyi Bir…"/>
          <p:cNvSpPr txBox="1">
            <a:spLocks noGrp="1"/>
          </p:cNvSpPr>
          <p:nvPr>
            <p:ph type="body" sz="quarter" idx="1"/>
          </p:nvPr>
        </p:nvSpPr>
        <p:spPr>
          <a:xfrm>
            <a:off x="2188060" y="3937324"/>
            <a:ext cx="6304580" cy="1522148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640080" algn="ctr">
              <a:buSzTx/>
              <a:buFontTx/>
              <a:buNone/>
              <a:defRPr sz="2400"/>
            </a:lvl2pPr>
            <a:lvl3pPr marL="0" indent="1280160" algn="ctr">
              <a:buSzTx/>
              <a:buFontTx/>
              <a:buNone/>
              <a:defRPr sz="2400"/>
            </a:lvl3pPr>
            <a:lvl4pPr marL="0" indent="1920239" algn="ctr">
              <a:buSzTx/>
              <a:buFontTx/>
              <a:buNone/>
              <a:defRPr sz="2400"/>
            </a:lvl4pPr>
            <a:lvl5pPr marL="0" indent="2560320" algn="ctr">
              <a:buSzTx/>
              <a:buFontTx/>
              <a:buNone/>
              <a:defRPr sz="2400"/>
            </a:lvl5pPr>
          </a:lstStyle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14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Başlık Metni"/>
          <p:cNvSpPr txBox="1">
            <a:spLocks noGrp="1"/>
          </p:cNvSpPr>
          <p:nvPr>
            <p:ph type="title"/>
          </p:nvPr>
        </p:nvSpPr>
        <p:spPr>
          <a:xfrm>
            <a:off x="1716311" y="961622"/>
            <a:ext cx="7250268" cy="1218594"/>
          </a:xfrm>
          <a:prstGeom prst="rect">
            <a:avLst/>
          </a:prstGeom>
        </p:spPr>
        <p:txBody>
          <a:bodyPr/>
          <a:lstStyle/>
          <a:p>
            <a:r>
              <a:t>Başlık Metni</a:t>
            </a:r>
          </a:p>
        </p:txBody>
      </p:sp>
      <p:sp>
        <p:nvSpPr>
          <p:cNvPr id="49" name="Gövde Düzeyi Bir…"/>
          <p:cNvSpPr txBox="1">
            <a:spLocks noGrp="1"/>
          </p:cNvSpPr>
          <p:nvPr>
            <p:ph type="body" sz="quarter" idx="1"/>
          </p:nvPr>
        </p:nvSpPr>
        <p:spPr>
          <a:xfrm>
            <a:off x="1716312" y="2171458"/>
            <a:ext cx="3556178" cy="757425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 b="1"/>
            </a:lvl1pPr>
            <a:lvl2pPr marL="0" indent="640080">
              <a:buSzTx/>
              <a:buFontTx/>
              <a:buNone/>
              <a:defRPr sz="2400" b="1"/>
            </a:lvl2pPr>
            <a:lvl3pPr marL="0" indent="1280160">
              <a:buSzTx/>
              <a:buFontTx/>
              <a:buNone/>
              <a:defRPr sz="2400" b="1"/>
            </a:lvl3pPr>
            <a:lvl4pPr marL="0" indent="1920239">
              <a:buSzTx/>
              <a:buFontTx/>
              <a:buNone/>
              <a:defRPr sz="2400" b="1"/>
            </a:lvl4pPr>
            <a:lvl5pPr marL="0" indent="2560320">
              <a:buSzTx/>
              <a:buFontTx/>
              <a:buNone/>
              <a:defRPr sz="2400" b="1"/>
            </a:lvl5pPr>
          </a:lstStyle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50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92888" y="2171458"/>
            <a:ext cx="3573691" cy="757425"/>
          </a:xfrm>
          <a:prstGeom prst="rect">
            <a:avLst/>
          </a:prstGeom>
          <a:ln w="12700"/>
        </p:spPr>
        <p:txBody>
          <a:bodyPr anchor="b"/>
          <a:lstStyle/>
          <a:p>
            <a:pPr marL="0" indent="0">
              <a:buSzTx/>
              <a:buFontTx/>
              <a:buNone/>
              <a:defRPr sz="2400" b="1"/>
            </a:pPr>
            <a:endParaRPr/>
          </a:p>
        </p:txBody>
      </p:sp>
      <p:sp>
        <p:nvSpPr>
          <p:cNvPr id="51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Başlık Metni"/>
          <p:cNvSpPr txBox="1">
            <a:spLocks noGrp="1"/>
          </p:cNvSpPr>
          <p:nvPr>
            <p:ph type="title"/>
          </p:nvPr>
        </p:nvSpPr>
        <p:spPr>
          <a:xfrm>
            <a:off x="1715216" y="961622"/>
            <a:ext cx="7250268" cy="1218594"/>
          </a:xfrm>
          <a:prstGeom prst="rect">
            <a:avLst/>
          </a:prstGeom>
        </p:spPr>
        <p:txBody>
          <a:bodyPr/>
          <a:lstStyle/>
          <a:p>
            <a:r>
              <a:t>Başlık Metni</a:t>
            </a:r>
          </a:p>
        </p:txBody>
      </p:sp>
      <p:sp>
        <p:nvSpPr>
          <p:cNvPr id="59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Başlık Metni"/>
          <p:cNvSpPr txBox="1">
            <a:spLocks noGrp="1"/>
          </p:cNvSpPr>
          <p:nvPr>
            <p:ph type="title"/>
          </p:nvPr>
        </p:nvSpPr>
        <p:spPr>
          <a:xfrm>
            <a:off x="1716312" y="1046265"/>
            <a:ext cx="2711189" cy="1471070"/>
          </a:xfrm>
          <a:prstGeom prst="rect">
            <a:avLst/>
          </a:prstGeom>
        </p:spPr>
        <p:txBody>
          <a:bodyPr anchor="b"/>
          <a:lstStyle>
            <a:lvl1pPr>
              <a:defRPr sz="3400"/>
            </a:lvl1pPr>
          </a:lstStyle>
          <a:p>
            <a:r>
              <a:t>Başlık Metni</a:t>
            </a:r>
          </a:p>
        </p:txBody>
      </p:sp>
      <p:sp>
        <p:nvSpPr>
          <p:cNvPr id="74" name="Gövde Düzeyi Bir…"/>
          <p:cNvSpPr txBox="1">
            <a:spLocks noGrp="1"/>
          </p:cNvSpPr>
          <p:nvPr>
            <p:ph type="body" sz="half" idx="1"/>
          </p:nvPr>
        </p:nvSpPr>
        <p:spPr>
          <a:xfrm>
            <a:off x="4710986" y="1533704"/>
            <a:ext cx="4255592" cy="4480339"/>
          </a:xfrm>
          <a:prstGeom prst="rect">
            <a:avLst/>
          </a:prstGeom>
        </p:spPr>
        <p:txBody>
          <a:bodyPr/>
          <a:lstStyle>
            <a:lvl1pPr marL="247303" indent="-247303">
              <a:defRPr sz="3400"/>
            </a:lvl1pPr>
            <a:lvl2pPr marL="919089" indent="-279009">
              <a:defRPr sz="3400"/>
            </a:lvl2pPr>
            <a:lvl3pPr marL="1609898" indent="-329738">
              <a:defRPr sz="3400"/>
            </a:lvl3pPr>
            <a:lvl4pPr marL="2308859" indent="-388619">
              <a:defRPr sz="3400"/>
            </a:lvl4pPr>
            <a:lvl5pPr marL="2948939" indent="-388619">
              <a:defRPr sz="3400"/>
            </a:lvl5pPr>
          </a:lstStyle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75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1716311" y="2517334"/>
            <a:ext cx="2711189" cy="3504005"/>
          </a:xfrm>
          <a:prstGeom prst="rect">
            <a:avLst/>
          </a:prstGeom>
          <a:ln w="12700"/>
        </p:spPr>
        <p:txBody>
          <a:bodyPr/>
          <a:lstStyle/>
          <a:p>
            <a:pPr marL="0" indent="0">
              <a:buSzTx/>
              <a:buFontTx/>
              <a:buNone/>
              <a:defRPr sz="1600"/>
            </a:pPr>
            <a:endParaRPr/>
          </a:p>
        </p:txBody>
      </p:sp>
      <p:sp>
        <p:nvSpPr>
          <p:cNvPr id="76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Başlık Metni"/>
          <p:cNvSpPr txBox="1">
            <a:spLocks noGrp="1"/>
          </p:cNvSpPr>
          <p:nvPr>
            <p:ph type="title"/>
          </p:nvPr>
        </p:nvSpPr>
        <p:spPr>
          <a:xfrm>
            <a:off x="1716312" y="1046265"/>
            <a:ext cx="2711189" cy="1471070"/>
          </a:xfrm>
          <a:prstGeom prst="rect">
            <a:avLst/>
          </a:prstGeom>
        </p:spPr>
        <p:txBody>
          <a:bodyPr anchor="b"/>
          <a:lstStyle>
            <a:lvl1pPr>
              <a:defRPr sz="3400"/>
            </a:lvl1pPr>
          </a:lstStyle>
          <a:p>
            <a:r>
              <a:t>Başlık Metni</a:t>
            </a:r>
          </a:p>
        </p:txBody>
      </p:sp>
      <p:sp>
        <p:nvSpPr>
          <p:cNvPr id="84" name="Picture Placeholder 2"/>
          <p:cNvSpPr>
            <a:spLocks noGrp="1"/>
          </p:cNvSpPr>
          <p:nvPr>
            <p:ph type="pic" sz="half" idx="13"/>
          </p:nvPr>
        </p:nvSpPr>
        <p:spPr>
          <a:xfrm>
            <a:off x="4710986" y="1533704"/>
            <a:ext cx="4255592" cy="4480339"/>
          </a:xfrm>
          <a:prstGeom prst="rect">
            <a:avLst/>
          </a:prstGeom>
          <a:ln w="12700"/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5" name="Gövde Düzeyi Bir…"/>
          <p:cNvSpPr txBox="1">
            <a:spLocks noGrp="1"/>
          </p:cNvSpPr>
          <p:nvPr>
            <p:ph type="body" sz="quarter" idx="1"/>
          </p:nvPr>
        </p:nvSpPr>
        <p:spPr>
          <a:xfrm>
            <a:off x="1716312" y="2517334"/>
            <a:ext cx="2711189" cy="3504005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640080">
              <a:buSzTx/>
              <a:buFontTx/>
              <a:buNone/>
              <a:defRPr sz="1600"/>
            </a:lvl2pPr>
            <a:lvl3pPr marL="0" indent="1280160">
              <a:buSzTx/>
              <a:buFontTx/>
              <a:buNone/>
              <a:defRPr sz="1600"/>
            </a:lvl3pPr>
            <a:lvl4pPr marL="0" indent="1920239">
              <a:buSzTx/>
              <a:buFontTx/>
              <a:buNone/>
              <a:defRPr sz="1600"/>
            </a:lvl4pPr>
            <a:lvl5pPr marL="0" indent="2560320">
              <a:buSzTx/>
              <a:buFontTx/>
              <a:buNone/>
              <a:defRPr sz="1600"/>
            </a:lvl5pPr>
          </a:lstStyle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86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Başlık Metni"/>
          <p:cNvSpPr txBox="1">
            <a:spLocks noGrp="1"/>
          </p:cNvSpPr>
          <p:nvPr>
            <p:ph type="title"/>
          </p:nvPr>
        </p:nvSpPr>
        <p:spPr>
          <a:xfrm>
            <a:off x="1715216" y="961622"/>
            <a:ext cx="7250268" cy="1218594"/>
          </a:xfrm>
          <a:prstGeom prst="rect">
            <a:avLst/>
          </a:prstGeom>
        </p:spPr>
        <p:txBody>
          <a:bodyPr/>
          <a:lstStyle/>
          <a:p>
            <a:r>
              <a:t>Başlık Metni</a:t>
            </a:r>
          </a:p>
        </p:txBody>
      </p:sp>
      <p:sp>
        <p:nvSpPr>
          <p:cNvPr id="94" name="Gövde Düzeyi Bir…"/>
          <p:cNvSpPr txBox="1">
            <a:spLocks noGrp="1"/>
          </p:cNvSpPr>
          <p:nvPr>
            <p:ph type="body" sz="half" idx="1"/>
          </p:nvPr>
        </p:nvSpPr>
        <p:spPr>
          <a:xfrm>
            <a:off x="1715216" y="2304262"/>
            <a:ext cx="7250268" cy="4000199"/>
          </a:xfrm>
          <a:prstGeom prst="rect">
            <a:avLst/>
          </a:prstGeom>
        </p:spPr>
        <p:txBody>
          <a:bodyPr/>
          <a:lstStyle/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95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Başlık Metni"/>
          <p:cNvSpPr txBox="1">
            <a:spLocks noGrp="1"/>
          </p:cNvSpPr>
          <p:nvPr>
            <p:ph type="title"/>
          </p:nvPr>
        </p:nvSpPr>
        <p:spPr>
          <a:xfrm>
            <a:off x="7152917" y="961620"/>
            <a:ext cx="1812568" cy="5342841"/>
          </a:xfrm>
          <a:prstGeom prst="rect">
            <a:avLst/>
          </a:prstGeom>
        </p:spPr>
        <p:txBody>
          <a:bodyPr/>
          <a:lstStyle/>
          <a:p>
            <a:r>
              <a:t>Başlık Metni</a:t>
            </a:r>
          </a:p>
        </p:txBody>
      </p:sp>
      <p:sp>
        <p:nvSpPr>
          <p:cNvPr id="103" name="Gövde Düzeyi Bir…"/>
          <p:cNvSpPr txBox="1">
            <a:spLocks noGrp="1"/>
          </p:cNvSpPr>
          <p:nvPr>
            <p:ph type="body" sz="half" idx="1"/>
          </p:nvPr>
        </p:nvSpPr>
        <p:spPr>
          <a:xfrm>
            <a:off x="1715217" y="961620"/>
            <a:ext cx="5332625" cy="5342841"/>
          </a:xfrm>
          <a:prstGeom prst="rect">
            <a:avLst/>
          </a:prstGeom>
        </p:spPr>
        <p:txBody>
          <a:bodyPr/>
          <a:lstStyle/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104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Metni"/>
          <p:cNvSpPr txBox="1">
            <a:spLocks noGrp="1"/>
          </p:cNvSpPr>
          <p:nvPr>
            <p:ph type="title"/>
          </p:nvPr>
        </p:nvSpPr>
        <p:spPr>
          <a:xfrm>
            <a:off x="1557602" y="710605"/>
            <a:ext cx="7565496" cy="1386424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0021" tIns="30021" rIns="30021" bIns="30021" anchor="ctr">
            <a:normAutofit/>
          </a:bodyPr>
          <a:lstStyle/>
          <a:p>
            <a:r>
              <a:t>Başlık Metni</a:t>
            </a:r>
          </a:p>
        </p:txBody>
      </p:sp>
      <p:sp>
        <p:nvSpPr>
          <p:cNvPr id="4" name="Gövde Düzeyi Bir…"/>
          <p:cNvSpPr txBox="1">
            <a:spLocks noGrp="1"/>
          </p:cNvSpPr>
          <p:nvPr>
            <p:ph type="body" idx="1"/>
          </p:nvPr>
        </p:nvSpPr>
        <p:spPr>
          <a:xfrm>
            <a:off x="1557602" y="2097028"/>
            <a:ext cx="7565496" cy="4833512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0021" tIns="30021" rIns="30021" bIns="30021">
            <a:normAutofit/>
          </a:bodyPr>
          <a:lstStyle/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5" name="Slayt Numarası"/>
          <p:cNvSpPr txBox="1">
            <a:spLocks noGrp="1"/>
          </p:cNvSpPr>
          <p:nvPr>
            <p:ph type="sldNum" sz="quarter" idx="2"/>
          </p:nvPr>
        </p:nvSpPr>
        <p:spPr>
          <a:xfrm>
            <a:off x="8738256" y="6528748"/>
            <a:ext cx="227228" cy="216909"/>
          </a:xfrm>
          <a:prstGeom prst="rect">
            <a:avLst/>
          </a:prstGeom>
          <a:ln w="3175">
            <a:miter lim="400000"/>
          </a:ln>
        </p:spPr>
        <p:txBody>
          <a:bodyPr wrap="none" lIns="30021" tIns="30021" rIns="30021" bIns="30021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  <p:sp>
        <p:nvSpPr>
          <p:cNvPr id="2" name="fr" descr="Genele Açık"/>
          <p:cNvSpPr txBox="1"/>
          <p:nvPr/>
        </p:nvSpPr>
        <p:spPr>
          <a:xfrm>
            <a:off x="0" y="7236460"/>
            <a:ext cx="10680700" cy="19143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0021" tIns="30021" rIns="30021" bIns="30021">
            <a:spAutoFit/>
          </a:bodyPr>
          <a:lstStyle>
            <a:lvl1pPr algn="r">
              <a:defRPr sz="600"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pPr algn="r"/>
            <a:r>
              <a:rPr lang="tr-TR" sz="850" b="0" i="0" u="none" baseline="0" smtClean="0">
                <a:solidFill>
                  <a:srgbClr val="000000"/>
                </a:solidFill>
                <a:latin typeface="verdana" panose="020B0604030504040204" pitchFamily="34" charset="0"/>
              </a:rPr>
              <a:t>Genele Açık</a:t>
            </a:r>
            <a:endParaRPr sz="850" b="0" i="0" u="none" baseline="0">
              <a:solidFill>
                <a:srgbClr val="000000"/>
              </a:solidFill>
              <a:latin typeface="verdana" panose="020B060403050404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</p:sldLayoutIdLst>
  <p:transition spd="med"/>
  <p:txStyles>
    <p:titleStyle>
      <a:lvl1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titleStyle>
    <p:bodyStyle>
      <a:lvl1pPr marL="229772" marR="0" indent="-229772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911629" marR="0" indent="-271549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600200" marR="0" indent="-320039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2278684" marR="0" indent="-358444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2918764" marR="0" indent="-358444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3558844" marR="0" indent="-358444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4198925" marR="0" indent="-358445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4839004" marR="0" indent="-358444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5479084" marR="0" indent="-358445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image" Target="../media/image1.jpeg"/><Relationship Id="rId7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background-01-01.jpg" descr="background-01-01.jp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-37450" y="5719"/>
            <a:ext cx="1068070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114" name="Görüntü" descr="Görüntü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345418" y="1639477"/>
            <a:ext cx="7914966" cy="3164616"/>
          </a:xfrm>
          <a:prstGeom prst="rect">
            <a:avLst/>
          </a:prstGeom>
          <a:ln w="12700">
            <a:miter lim="400000"/>
          </a:ln>
        </p:spPr>
      </p:pic>
      <p:pic>
        <p:nvPicPr>
          <p:cNvPr id="115" name="Görüntü" descr="Görüntü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5019439" y="4796439"/>
            <a:ext cx="5879311" cy="2589023"/>
          </a:xfrm>
          <a:prstGeom prst="rect">
            <a:avLst/>
          </a:prstGeom>
          <a:ln w="12700">
            <a:miter lim="400000"/>
          </a:ln>
        </p:spPr>
      </p:pic>
      <p:pic>
        <p:nvPicPr>
          <p:cNvPr id="119" name="Resim 1" descr="Resim 1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305858" y="-72528"/>
            <a:ext cx="1825340" cy="871186"/>
          </a:xfrm>
          <a:prstGeom prst="rect">
            <a:avLst/>
          </a:prstGeom>
          <a:ln w="12700">
            <a:miter lim="400000"/>
          </a:ln>
        </p:spPr>
      </p:pic>
      <p:sp>
        <p:nvSpPr>
          <p:cNvPr id="116" name="Metin kutusu 5"/>
          <p:cNvSpPr txBox="1"/>
          <p:nvPr/>
        </p:nvSpPr>
        <p:spPr>
          <a:xfrm>
            <a:off x="415192" y="154831"/>
            <a:ext cx="9900428" cy="138679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lang="tr-TR" sz="2800" b="1" u="sng" dirty="0"/>
              <a:t>KAMULAŞTIRMA DUYURUSU</a:t>
            </a:r>
          </a:p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endParaRPr dirty="0"/>
          </a:p>
        </p:txBody>
      </p:sp>
      <p:sp>
        <p:nvSpPr>
          <p:cNvPr id="7" name="Dikdörtgen 6"/>
          <p:cNvSpPr/>
          <p:nvPr/>
        </p:nvSpPr>
        <p:spPr>
          <a:xfrm>
            <a:off x="305859" y="615714"/>
            <a:ext cx="10374842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500" b="1" dirty="0" smtClean="0"/>
              <a:t>AŞAĞIPELİTÖZÜ </a:t>
            </a:r>
            <a:r>
              <a:rPr lang="tr-TR" sz="2500" b="1" dirty="0" smtClean="0"/>
              <a:t>MAHALLESİ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</a:t>
            </a:r>
            <a:r>
              <a:rPr lang="tr-TR" sz="1600" dirty="0" smtClean="0"/>
              <a:t>, Çankırı 1. Asliye </a:t>
            </a:r>
            <a:r>
              <a:rPr lang="tr-TR" sz="1600" dirty="0"/>
              <a:t>Hukuk </a:t>
            </a:r>
            <a:r>
              <a:rPr lang="tr-TR" sz="1600" dirty="0" smtClean="0"/>
              <a:t>Mahkemesince </a:t>
            </a:r>
            <a:r>
              <a:rPr lang="tr-TR" sz="1600" dirty="0"/>
              <a:t>belirlenen bedeller </a:t>
            </a:r>
            <a:r>
              <a:rPr lang="tr-TR" sz="1600" b="1" dirty="0" smtClean="0"/>
              <a:t>Vakıfbank Çankırı Şubesine </a:t>
            </a:r>
            <a:r>
              <a:rPr lang="tr-TR" sz="1600" dirty="0"/>
              <a:t>yatırılmıştır.</a:t>
            </a:r>
          </a:p>
        </p:txBody>
      </p:sp>
      <p:sp>
        <p:nvSpPr>
          <p:cNvPr id="8" name="Dikdörtgen 7"/>
          <p:cNvSpPr/>
          <p:nvPr/>
        </p:nvSpPr>
        <p:spPr>
          <a:xfrm>
            <a:off x="5555111" y="5183179"/>
            <a:ext cx="5009915" cy="1765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dirty="0"/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1)</a:t>
            </a:r>
            <a:r>
              <a:rPr lang="tr-TR" sz="1200" dirty="0" smtClean="0"/>
              <a:t> Çankırı 1. Asliye Hukuk </a:t>
            </a:r>
            <a:r>
              <a:rPr lang="tr-TR" sz="1200" dirty="0"/>
              <a:t>Mahkeme Kaleminden Belge Alınması,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2)</a:t>
            </a:r>
            <a:r>
              <a:rPr lang="tr-TR" sz="1200" dirty="0" smtClean="0"/>
              <a:t> </a:t>
            </a:r>
            <a:r>
              <a:rPr lang="tr-TR" sz="1200" dirty="0" err="1" smtClean="0"/>
              <a:t>Takyidatlı</a:t>
            </a:r>
            <a:r>
              <a:rPr lang="tr-TR" sz="1200" dirty="0" smtClean="0"/>
              <a:t> </a:t>
            </a:r>
            <a:r>
              <a:rPr lang="tr-TR" sz="1200" dirty="0"/>
              <a:t>Tapu Kaydı,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3) </a:t>
            </a:r>
            <a:r>
              <a:rPr lang="tr-TR" sz="1200" dirty="0" smtClean="0"/>
              <a:t>Kimlik </a:t>
            </a:r>
            <a:r>
              <a:rPr lang="tr-TR" sz="1200" dirty="0"/>
              <a:t>Belgesi</a:t>
            </a:r>
            <a:r>
              <a:rPr lang="tr-TR" sz="1200" dirty="0" smtClean="0"/>
              <a:t>,</a:t>
            </a:r>
          </a:p>
          <a:p>
            <a:pPr lvl="0"/>
            <a:endParaRPr lang="tr-TR" sz="1200" dirty="0"/>
          </a:p>
          <a:p>
            <a:r>
              <a:rPr lang="tr-TR" sz="1300" dirty="0"/>
              <a:t> </a:t>
            </a:r>
            <a:r>
              <a:rPr lang="tr-TR" sz="1300" dirty="0" smtClean="0"/>
              <a:t>ile </a:t>
            </a:r>
            <a:r>
              <a:rPr lang="tr-TR" sz="1300" b="1" dirty="0" smtClean="0"/>
              <a:t>Vakıfbank Çankırı Şubesine</a:t>
            </a:r>
            <a:r>
              <a:rPr lang="tr-TR" sz="1300" dirty="0" smtClean="0"/>
              <a:t> başvuru </a:t>
            </a:r>
            <a:r>
              <a:rPr lang="tr-TR" sz="1300" dirty="0"/>
              <a:t>yapılması </a:t>
            </a:r>
            <a:r>
              <a:rPr lang="tr-TR" sz="1300" dirty="0" smtClean="0"/>
              <a:t>gerekmektedir.</a:t>
            </a:r>
          </a:p>
          <a:p>
            <a:r>
              <a:rPr lang="tr-TR" sz="1200" dirty="0" smtClean="0"/>
              <a:t> </a:t>
            </a:r>
            <a:r>
              <a:rPr lang="tr-TR" sz="1000" b="1" dirty="0" smtClean="0"/>
              <a:t>Not</a:t>
            </a:r>
            <a:r>
              <a:rPr lang="tr-TR" sz="1000" b="1" dirty="0"/>
              <a:t>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4125" y="1920715"/>
            <a:ext cx="4654563" cy="2470880"/>
          </a:xfrm>
          <a:prstGeom prst="rect">
            <a:avLst/>
          </a:prstGeom>
        </p:spPr>
      </p:pic>
      <p:pic>
        <p:nvPicPr>
          <p:cNvPr id="3" name="Resim 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9011" y="2131209"/>
            <a:ext cx="481153" cy="833217"/>
          </a:xfrm>
          <a:prstGeom prst="rect">
            <a:avLst/>
          </a:prstGeom>
        </p:spPr>
      </p:pic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4813884"/>
              </p:ext>
            </p:extLst>
          </p:nvPr>
        </p:nvGraphicFramePr>
        <p:xfrm>
          <a:off x="970992" y="5002263"/>
          <a:ext cx="3640137" cy="728343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122361"/>
                <a:gridCol w="468313"/>
                <a:gridCol w="855663"/>
                <a:gridCol w="463550"/>
                <a:gridCol w="730250"/>
              </a:tblGrid>
              <a:tr h="78588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SÜLÜKLÜ KÖK - SUNGURLU KÖK - KIZILIRMAK DM ENERJİ NAKİL HATTI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78588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KAMULAŞTIRILMASINDA KAMU YARARI BULUNAN TAŞINMAZLAR LİSTESİ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202563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İLİ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İLÇESİ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MAHALLESİ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ADA NO 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PARSEL NO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0530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ÇANKIRI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MERKEZ</a:t>
                      </a:r>
                      <a:endParaRPr lang="tr-TR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AŞAĞIPELİTÖZÜ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133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38,43,46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05308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134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19,20,25,26,37</a:t>
                      </a:r>
                      <a:endParaRPr lang="tr-TR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0002130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background-01-01.jpg" descr="background-01-0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37450" y="5719"/>
            <a:ext cx="1068070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Görüntü" descr="Görüntü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345418" y="1639477"/>
            <a:ext cx="7914966" cy="3164616"/>
          </a:xfrm>
          <a:prstGeom prst="rect">
            <a:avLst/>
          </a:prstGeom>
          <a:ln w="12700">
            <a:miter lim="400000"/>
          </a:ln>
        </p:spPr>
      </p:pic>
      <p:pic>
        <p:nvPicPr>
          <p:cNvPr id="7" name="Görüntü" descr="Görüntü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5019439" y="4796439"/>
            <a:ext cx="5879311" cy="2589023"/>
          </a:xfrm>
          <a:prstGeom prst="rect">
            <a:avLst/>
          </a:prstGeom>
          <a:ln w="12700">
            <a:miter lim="400000"/>
          </a:ln>
        </p:spPr>
      </p:pic>
      <p:pic>
        <p:nvPicPr>
          <p:cNvPr id="8" name="Resim 1" descr="Resim 1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305858" y="-72528"/>
            <a:ext cx="1825340" cy="871186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Metin kutusu 5"/>
          <p:cNvSpPr txBox="1"/>
          <p:nvPr/>
        </p:nvSpPr>
        <p:spPr>
          <a:xfrm>
            <a:off x="415192" y="154831"/>
            <a:ext cx="9900428" cy="138679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lang="tr-TR" sz="2800" b="1" u="sng" dirty="0"/>
              <a:t>KAMULAŞTIRMA DUYURUSU</a:t>
            </a:r>
          </a:p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endParaRPr dirty="0"/>
          </a:p>
        </p:txBody>
      </p:sp>
      <p:sp>
        <p:nvSpPr>
          <p:cNvPr id="10" name="Dikdörtgen 9"/>
          <p:cNvSpPr/>
          <p:nvPr/>
        </p:nvSpPr>
        <p:spPr>
          <a:xfrm>
            <a:off x="305859" y="615714"/>
            <a:ext cx="10374842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500" b="1" dirty="0" smtClean="0"/>
              <a:t>GERMECE </a:t>
            </a:r>
            <a:r>
              <a:rPr lang="tr-TR" sz="2500" b="1" dirty="0" smtClean="0"/>
              <a:t>MAHALLESİ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</a:t>
            </a:r>
            <a:r>
              <a:rPr lang="tr-TR" sz="1600" dirty="0" smtClean="0"/>
              <a:t>, Çankırı 1. Asliye </a:t>
            </a:r>
            <a:r>
              <a:rPr lang="tr-TR" sz="1600" dirty="0"/>
              <a:t>Hukuk </a:t>
            </a:r>
            <a:r>
              <a:rPr lang="tr-TR" sz="1600" dirty="0" smtClean="0"/>
              <a:t>Mahkemesince </a:t>
            </a:r>
            <a:r>
              <a:rPr lang="tr-TR" sz="1600" dirty="0"/>
              <a:t>belirlenen bedeller </a:t>
            </a:r>
            <a:r>
              <a:rPr lang="tr-TR" sz="1600" b="1" dirty="0" smtClean="0"/>
              <a:t>Vakıfbank Çankırı Şubesine </a:t>
            </a:r>
            <a:r>
              <a:rPr lang="tr-TR" sz="1600" dirty="0"/>
              <a:t>yatırılmıştır.</a:t>
            </a:r>
          </a:p>
        </p:txBody>
      </p:sp>
      <p:sp>
        <p:nvSpPr>
          <p:cNvPr id="11" name="Dikdörtgen 10"/>
          <p:cNvSpPr/>
          <p:nvPr/>
        </p:nvSpPr>
        <p:spPr>
          <a:xfrm>
            <a:off x="5555111" y="5183179"/>
            <a:ext cx="5009915" cy="1765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dirty="0"/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1)</a:t>
            </a:r>
            <a:r>
              <a:rPr lang="tr-TR" sz="1200" dirty="0" smtClean="0"/>
              <a:t> Çankırı 1. Asliye Hukuk </a:t>
            </a:r>
            <a:r>
              <a:rPr lang="tr-TR" sz="1200" dirty="0"/>
              <a:t>Mahkeme Kaleminden Belge Alınması,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2)</a:t>
            </a:r>
            <a:r>
              <a:rPr lang="tr-TR" sz="1200" dirty="0" smtClean="0"/>
              <a:t> </a:t>
            </a:r>
            <a:r>
              <a:rPr lang="tr-TR" sz="1200" dirty="0" err="1" smtClean="0"/>
              <a:t>Takyidatlı</a:t>
            </a:r>
            <a:r>
              <a:rPr lang="tr-TR" sz="1200" dirty="0" smtClean="0"/>
              <a:t> </a:t>
            </a:r>
            <a:r>
              <a:rPr lang="tr-TR" sz="1200" dirty="0"/>
              <a:t>Tapu Kaydı,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3) </a:t>
            </a:r>
            <a:r>
              <a:rPr lang="tr-TR" sz="1200" dirty="0" smtClean="0"/>
              <a:t>Kimlik </a:t>
            </a:r>
            <a:r>
              <a:rPr lang="tr-TR" sz="1200" dirty="0"/>
              <a:t>Belgesi</a:t>
            </a:r>
            <a:r>
              <a:rPr lang="tr-TR" sz="1200" dirty="0" smtClean="0"/>
              <a:t>,</a:t>
            </a:r>
          </a:p>
          <a:p>
            <a:pPr lvl="0"/>
            <a:endParaRPr lang="tr-TR" sz="1200" dirty="0"/>
          </a:p>
          <a:p>
            <a:r>
              <a:rPr lang="tr-TR" sz="1300" dirty="0"/>
              <a:t> </a:t>
            </a:r>
            <a:r>
              <a:rPr lang="tr-TR" sz="1300" dirty="0" smtClean="0"/>
              <a:t>ile </a:t>
            </a:r>
            <a:r>
              <a:rPr lang="tr-TR" sz="1300" b="1" dirty="0" smtClean="0"/>
              <a:t>Vakıfbank Çankırı Şubesine</a:t>
            </a:r>
            <a:r>
              <a:rPr lang="tr-TR" sz="1300" dirty="0" smtClean="0"/>
              <a:t> başvuru </a:t>
            </a:r>
            <a:r>
              <a:rPr lang="tr-TR" sz="1300" dirty="0"/>
              <a:t>yapılması </a:t>
            </a:r>
            <a:r>
              <a:rPr lang="tr-TR" sz="1300" dirty="0" smtClean="0"/>
              <a:t>gerekmektedir.</a:t>
            </a:r>
          </a:p>
          <a:p>
            <a:r>
              <a:rPr lang="tr-TR" sz="1200" dirty="0" smtClean="0"/>
              <a:t> </a:t>
            </a:r>
            <a:r>
              <a:rPr lang="tr-TR" sz="1000" b="1" dirty="0" smtClean="0"/>
              <a:t>Not</a:t>
            </a:r>
            <a:r>
              <a:rPr lang="tr-TR" sz="1000" b="1" dirty="0"/>
              <a:t>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2" name="Resim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0497" y="2928883"/>
            <a:ext cx="7284805" cy="1203320"/>
          </a:xfrm>
          <a:prstGeom prst="rect">
            <a:avLst/>
          </a:prstGeom>
        </p:spPr>
      </p:pic>
      <p:pic>
        <p:nvPicPr>
          <p:cNvPr id="13" name="Resim 1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1922" y="2074431"/>
            <a:ext cx="429772" cy="744239"/>
          </a:xfrm>
          <a:prstGeom prst="rect">
            <a:avLst/>
          </a:prstGeom>
        </p:spPr>
      </p:pic>
      <p:graphicFrame>
        <p:nvGraphicFramePr>
          <p:cNvPr id="14" name="Tablo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5364247"/>
              </p:ext>
            </p:extLst>
          </p:nvPr>
        </p:nvGraphicFramePr>
        <p:xfrm>
          <a:off x="769790" y="4994543"/>
          <a:ext cx="3994150" cy="1194511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457200"/>
                <a:gridCol w="468313"/>
                <a:gridCol w="617537"/>
                <a:gridCol w="463550"/>
                <a:gridCol w="1987550"/>
              </a:tblGrid>
              <a:tr h="106471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SÜLÜKLÜ KÖK - SUNGURLU KÖK - KIZILIRMAK DM ENERJİ NAKİL HATTI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06471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KAMULAŞTIRILMASINDA KAMU YARARI BULUNAN TAŞINMAZLAR LİSTESİ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218266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İLİ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İLÇESİ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MAHALLESİ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ADA NO 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PARSEL NO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42671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ÇANKIRI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MERKEZ</a:t>
                      </a:r>
                      <a:endParaRPr lang="tr-TR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GERMECE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102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47,48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42671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116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45,48,49,51,53,58,64,65,67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42671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117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63,67,74,75,76,77,100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42671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118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18,19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42671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124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16,18,19,20,21,22,23,25,26,27,28,195,197</a:t>
                      </a:r>
                      <a:endParaRPr lang="tr-TR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6879299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background-01-01.jpg" descr="background-01-0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37450" y="5719"/>
            <a:ext cx="1068070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Görüntü" descr="Görüntü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345418" y="1639477"/>
            <a:ext cx="7914966" cy="3164616"/>
          </a:xfrm>
          <a:prstGeom prst="rect">
            <a:avLst/>
          </a:prstGeom>
          <a:ln w="12700">
            <a:miter lim="400000"/>
          </a:ln>
        </p:spPr>
      </p:pic>
      <p:pic>
        <p:nvPicPr>
          <p:cNvPr id="7" name="Görüntü" descr="Görüntü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5019439" y="4796439"/>
            <a:ext cx="5879311" cy="2589023"/>
          </a:xfrm>
          <a:prstGeom prst="rect">
            <a:avLst/>
          </a:prstGeom>
          <a:ln w="12700">
            <a:miter lim="400000"/>
          </a:ln>
        </p:spPr>
      </p:pic>
      <p:pic>
        <p:nvPicPr>
          <p:cNvPr id="8" name="Resim 1" descr="Resim 1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305858" y="-72528"/>
            <a:ext cx="1825340" cy="871186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Metin kutusu 5"/>
          <p:cNvSpPr txBox="1"/>
          <p:nvPr/>
        </p:nvSpPr>
        <p:spPr>
          <a:xfrm>
            <a:off x="415192" y="154831"/>
            <a:ext cx="9900428" cy="138679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lang="tr-TR" sz="2800" b="1" u="sng" dirty="0"/>
              <a:t>KAMULAŞTIRMA DUYURUSU</a:t>
            </a:r>
          </a:p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endParaRPr dirty="0"/>
          </a:p>
        </p:txBody>
      </p:sp>
      <p:sp>
        <p:nvSpPr>
          <p:cNvPr id="10" name="Dikdörtgen 9"/>
          <p:cNvSpPr/>
          <p:nvPr/>
        </p:nvSpPr>
        <p:spPr>
          <a:xfrm>
            <a:off x="305859" y="615714"/>
            <a:ext cx="10374842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500" b="1" dirty="0" smtClean="0"/>
              <a:t>KARADAYI </a:t>
            </a:r>
            <a:r>
              <a:rPr lang="tr-TR" sz="2500" b="1" dirty="0" smtClean="0"/>
              <a:t>MAHALLESİ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</a:t>
            </a:r>
            <a:r>
              <a:rPr lang="tr-TR" sz="1600" dirty="0" smtClean="0"/>
              <a:t>, Çankırı 1. Asliye </a:t>
            </a:r>
            <a:r>
              <a:rPr lang="tr-TR" sz="1600" dirty="0"/>
              <a:t>Hukuk </a:t>
            </a:r>
            <a:r>
              <a:rPr lang="tr-TR" sz="1600" dirty="0" smtClean="0"/>
              <a:t>Mahkemesince </a:t>
            </a:r>
            <a:r>
              <a:rPr lang="tr-TR" sz="1600" dirty="0"/>
              <a:t>belirlenen bedeller </a:t>
            </a:r>
            <a:r>
              <a:rPr lang="tr-TR" sz="1600" b="1" dirty="0" smtClean="0"/>
              <a:t>Vakıfbank Çankırı Şubesine </a:t>
            </a:r>
            <a:r>
              <a:rPr lang="tr-TR" sz="1600" dirty="0"/>
              <a:t>yatırılmıştır.</a:t>
            </a:r>
          </a:p>
        </p:txBody>
      </p:sp>
      <p:sp>
        <p:nvSpPr>
          <p:cNvPr id="11" name="Dikdörtgen 10"/>
          <p:cNvSpPr/>
          <p:nvPr/>
        </p:nvSpPr>
        <p:spPr>
          <a:xfrm>
            <a:off x="5555111" y="5183179"/>
            <a:ext cx="5009915" cy="1765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dirty="0"/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1)</a:t>
            </a:r>
            <a:r>
              <a:rPr lang="tr-TR" sz="1200" dirty="0" smtClean="0"/>
              <a:t> Çankırı 1. Asliye Hukuk </a:t>
            </a:r>
            <a:r>
              <a:rPr lang="tr-TR" sz="1200" dirty="0"/>
              <a:t>Mahkeme Kaleminden Belge Alınması,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2)</a:t>
            </a:r>
            <a:r>
              <a:rPr lang="tr-TR" sz="1200" dirty="0" smtClean="0"/>
              <a:t> </a:t>
            </a:r>
            <a:r>
              <a:rPr lang="tr-TR" sz="1200" dirty="0" err="1" smtClean="0"/>
              <a:t>Takyidatlı</a:t>
            </a:r>
            <a:r>
              <a:rPr lang="tr-TR" sz="1200" dirty="0" smtClean="0"/>
              <a:t> </a:t>
            </a:r>
            <a:r>
              <a:rPr lang="tr-TR" sz="1200" dirty="0"/>
              <a:t>Tapu Kaydı,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3) </a:t>
            </a:r>
            <a:r>
              <a:rPr lang="tr-TR" sz="1200" dirty="0" smtClean="0"/>
              <a:t>Kimlik </a:t>
            </a:r>
            <a:r>
              <a:rPr lang="tr-TR" sz="1200" dirty="0"/>
              <a:t>Belgesi</a:t>
            </a:r>
            <a:r>
              <a:rPr lang="tr-TR" sz="1200" dirty="0" smtClean="0"/>
              <a:t>,</a:t>
            </a:r>
          </a:p>
          <a:p>
            <a:pPr lvl="0"/>
            <a:endParaRPr lang="tr-TR" sz="1200" dirty="0"/>
          </a:p>
          <a:p>
            <a:r>
              <a:rPr lang="tr-TR" sz="1300" dirty="0"/>
              <a:t> </a:t>
            </a:r>
            <a:r>
              <a:rPr lang="tr-TR" sz="1300" dirty="0" smtClean="0"/>
              <a:t>ile </a:t>
            </a:r>
            <a:r>
              <a:rPr lang="tr-TR" sz="1300" b="1" dirty="0" smtClean="0"/>
              <a:t>Vakıfbank Çankırı Şubesine</a:t>
            </a:r>
            <a:r>
              <a:rPr lang="tr-TR" sz="1300" dirty="0" smtClean="0"/>
              <a:t> başvuru </a:t>
            </a:r>
            <a:r>
              <a:rPr lang="tr-TR" sz="1300" dirty="0"/>
              <a:t>yapılması </a:t>
            </a:r>
            <a:r>
              <a:rPr lang="tr-TR" sz="1300" dirty="0" smtClean="0"/>
              <a:t>gerekmektedir.</a:t>
            </a:r>
          </a:p>
          <a:p>
            <a:r>
              <a:rPr lang="tr-TR" sz="1200" dirty="0" smtClean="0"/>
              <a:t> </a:t>
            </a:r>
            <a:r>
              <a:rPr lang="tr-TR" sz="1000" b="1" dirty="0" smtClean="0"/>
              <a:t>Not</a:t>
            </a:r>
            <a:r>
              <a:rPr lang="tr-TR" sz="1000" b="1" dirty="0"/>
              <a:t>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2" name="Resim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3966" y="1920715"/>
            <a:ext cx="2801392" cy="2482422"/>
          </a:xfrm>
          <a:prstGeom prst="rect">
            <a:avLst/>
          </a:prstGeom>
        </p:spPr>
      </p:pic>
      <p:pic>
        <p:nvPicPr>
          <p:cNvPr id="13" name="Resim 1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7272" y="2000420"/>
            <a:ext cx="432329" cy="748667"/>
          </a:xfrm>
          <a:prstGeom prst="rect">
            <a:avLst/>
          </a:prstGeom>
        </p:spPr>
      </p:pic>
      <p:graphicFrame>
        <p:nvGraphicFramePr>
          <p:cNvPr id="14" name="Tablo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7699182"/>
              </p:ext>
            </p:extLst>
          </p:nvPr>
        </p:nvGraphicFramePr>
        <p:xfrm>
          <a:off x="1123803" y="5085331"/>
          <a:ext cx="3640137" cy="818619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462087"/>
                <a:gridCol w="468313"/>
                <a:gridCol w="617537"/>
                <a:gridCol w="463550"/>
                <a:gridCol w="628650"/>
              </a:tblGrid>
              <a:tr h="117490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SÜLÜKLÜ KÖK - SUNGURLU KÖK - KIZILIRMAK DM ENERJİ NAKİL HATTI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17490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KAMULAŞTIRILMASINDA KAMU YARARI BULUNAN TAŞINMAZLAR LİSTESİ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24085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İLİ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İLÇESİ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MAHALLESİ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ADA NO 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PARSEL NO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5743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ÇANKIRI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MERKEZ</a:t>
                      </a:r>
                      <a:endParaRPr lang="tr-TR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KARADAYI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103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57437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104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1,5,6,7,12</a:t>
                      </a:r>
                      <a:endParaRPr lang="tr-TR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9500729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background-01-01.jpg" descr="background-01-0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37450" y="5719"/>
            <a:ext cx="1068070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Görüntü" descr="Görüntü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345418" y="1639477"/>
            <a:ext cx="7914966" cy="3164616"/>
          </a:xfrm>
          <a:prstGeom prst="rect">
            <a:avLst/>
          </a:prstGeom>
          <a:ln w="12700">
            <a:miter lim="400000"/>
          </a:ln>
        </p:spPr>
      </p:pic>
      <p:pic>
        <p:nvPicPr>
          <p:cNvPr id="7" name="Görüntü" descr="Görüntü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5019439" y="4796439"/>
            <a:ext cx="5879311" cy="2589023"/>
          </a:xfrm>
          <a:prstGeom prst="rect">
            <a:avLst/>
          </a:prstGeom>
          <a:ln w="12700">
            <a:miter lim="400000"/>
          </a:ln>
        </p:spPr>
      </p:pic>
      <p:pic>
        <p:nvPicPr>
          <p:cNvPr id="8" name="Resim 1" descr="Resim 1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305858" y="-72528"/>
            <a:ext cx="1825340" cy="871186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Metin kutusu 5"/>
          <p:cNvSpPr txBox="1"/>
          <p:nvPr/>
        </p:nvSpPr>
        <p:spPr>
          <a:xfrm>
            <a:off x="415192" y="154831"/>
            <a:ext cx="9900428" cy="138679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lang="tr-TR" sz="2800" b="1" u="sng" dirty="0"/>
              <a:t>KAMULAŞTIRMA DUYURUSU</a:t>
            </a:r>
          </a:p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endParaRPr dirty="0"/>
          </a:p>
        </p:txBody>
      </p:sp>
      <p:sp>
        <p:nvSpPr>
          <p:cNvPr id="10" name="Dikdörtgen 9"/>
          <p:cNvSpPr/>
          <p:nvPr/>
        </p:nvSpPr>
        <p:spPr>
          <a:xfrm>
            <a:off x="305859" y="615714"/>
            <a:ext cx="10374842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500" b="1" dirty="0" smtClean="0"/>
              <a:t>DEDE </a:t>
            </a:r>
            <a:r>
              <a:rPr lang="tr-TR" sz="2500" b="1" dirty="0" smtClean="0"/>
              <a:t>MAHALLESİ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</a:t>
            </a:r>
            <a:r>
              <a:rPr lang="tr-TR" sz="1600" dirty="0" smtClean="0"/>
              <a:t>, Çankırı 1. Asliye </a:t>
            </a:r>
            <a:r>
              <a:rPr lang="tr-TR" sz="1600" dirty="0"/>
              <a:t>Hukuk </a:t>
            </a:r>
            <a:r>
              <a:rPr lang="tr-TR" sz="1600" dirty="0" smtClean="0"/>
              <a:t>Mahkemesince </a:t>
            </a:r>
            <a:r>
              <a:rPr lang="tr-TR" sz="1600" dirty="0"/>
              <a:t>belirlenen bedeller </a:t>
            </a:r>
            <a:r>
              <a:rPr lang="tr-TR" sz="1600" b="1" dirty="0" smtClean="0"/>
              <a:t>Vakıfbank Çankırı Şubesine </a:t>
            </a:r>
            <a:r>
              <a:rPr lang="tr-TR" sz="1600" dirty="0"/>
              <a:t>yatırılmıştır.</a:t>
            </a:r>
          </a:p>
        </p:txBody>
      </p:sp>
      <p:sp>
        <p:nvSpPr>
          <p:cNvPr id="11" name="Dikdörtgen 10"/>
          <p:cNvSpPr/>
          <p:nvPr/>
        </p:nvSpPr>
        <p:spPr>
          <a:xfrm>
            <a:off x="5555111" y="5183179"/>
            <a:ext cx="5009915" cy="1765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dirty="0"/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1)</a:t>
            </a:r>
            <a:r>
              <a:rPr lang="tr-TR" sz="1200" dirty="0" smtClean="0"/>
              <a:t> Çankırı 1. Asliye Hukuk </a:t>
            </a:r>
            <a:r>
              <a:rPr lang="tr-TR" sz="1200" dirty="0"/>
              <a:t>Mahkeme Kaleminden Belge Alınması,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2)</a:t>
            </a:r>
            <a:r>
              <a:rPr lang="tr-TR" sz="1200" dirty="0" smtClean="0"/>
              <a:t> </a:t>
            </a:r>
            <a:r>
              <a:rPr lang="tr-TR" sz="1200" dirty="0" err="1" smtClean="0"/>
              <a:t>Takyidatlı</a:t>
            </a:r>
            <a:r>
              <a:rPr lang="tr-TR" sz="1200" dirty="0" smtClean="0"/>
              <a:t> </a:t>
            </a:r>
            <a:r>
              <a:rPr lang="tr-TR" sz="1200" dirty="0"/>
              <a:t>Tapu Kaydı,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3) </a:t>
            </a:r>
            <a:r>
              <a:rPr lang="tr-TR" sz="1200" dirty="0" smtClean="0"/>
              <a:t>Kimlik </a:t>
            </a:r>
            <a:r>
              <a:rPr lang="tr-TR" sz="1200" dirty="0"/>
              <a:t>Belgesi</a:t>
            </a:r>
            <a:r>
              <a:rPr lang="tr-TR" sz="1200" dirty="0" smtClean="0"/>
              <a:t>,</a:t>
            </a:r>
          </a:p>
          <a:p>
            <a:pPr lvl="0"/>
            <a:endParaRPr lang="tr-TR" sz="1200" dirty="0"/>
          </a:p>
          <a:p>
            <a:r>
              <a:rPr lang="tr-TR" sz="1300" dirty="0"/>
              <a:t> </a:t>
            </a:r>
            <a:r>
              <a:rPr lang="tr-TR" sz="1300" dirty="0" smtClean="0"/>
              <a:t>ile </a:t>
            </a:r>
            <a:r>
              <a:rPr lang="tr-TR" sz="1300" b="1" dirty="0" smtClean="0"/>
              <a:t>Vakıfbank Çankırı Şubesine</a:t>
            </a:r>
            <a:r>
              <a:rPr lang="tr-TR" sz="1300" dirty="0" smtClean="0"/>
              <a:t> başvuru </a:t>
            </a:r>
            <a:r>
              <a:rPr lang="tr-TR" sz="1300" dirty="0"/>
              <a:t>yapılması </a:t>
            </a:r>
            <a:r>
              <a:rPr lang="tr-TR" sz="1300" dirty="0" smtClean="0"/>
              <a:t>gerekmektedir.</a:t>
            </a:r>
          </a:p>
          <a:p>
            <a:r>
              <a:rPr lang="tr-TR" sz="1200" dirty="0" smtClean="0"/>
              <a:t> </a:t>
            </a:r>
            <a:r>
              <a:rPr lang="tr-TR" sz="1000" b="1" dirty="0" smtClean="0"/>
              <a:t>Not</a:t>
            </a:r>
            <a:r>
              <a:rPr lang="tr-TR" sz="1000" b="1" dirty="0"/>
              <a:t>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2" name="Resim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2143" y="1969462"/>
            <a:ext cx="7311885" cy="2123784"/>
          </a:xfrm>
          <a:prstGeom prst="rect">
            <a:avLst/>
          </a:prstGeom>
        </p:spPr>
      </p:pic>
      <p:pic>
        <p:nvPicPr>
          <p:cNvPr id="13" name="Resim 1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7233" y="2133448"/>
            <a:ext cx="452954" cy="784384"/>
          </a:xfrm>
          <a:prstGeom prst="rect">
            <a:avLst/>
          </a:prstGeom>
        </p:spPr>
      </p:pic>
      <p:graphicFrame>
        <p:nvGraphicFramePr>
          <p:cNvPr id="14" name="Tablo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5920167"/>
              </p:ext>
            </p:extLst>
          </p:nvPr>
        </p:nvGraphicFramePr>
        <p:xfrm>
          <a:off x="827696" y="5006089"/>
          <a:ext cx="4012028" cy="1337576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617195"/>
                <a:gridCol w="663678"/>
                <a:gridCol w="663677"/>
                <a:gridCol w="877047"/>
                <a:gridCol w="1190431"/>
              </a:tblGrid>
              <a:tr h="113861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SÜLÜKLÜ KÖK - SUNGURLU KÖK - KIZILIRMAK DM ENERJİ NAKİL HATTI</a:t>
                      </a:r>
                      <a:endParaRPr lang="tr-TR" sz="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13861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KAMULAŞTIRILMASINDA KAMU YARARI BULUNAN TAŞINMAZLAR LİSTESİ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92671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İLİ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İLÇESİ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MAHALLESİ</a:t>
                      </a:r>
                      <a:endParaRPr lang="tr-TR" sz="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ADA NO 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PARSEL NO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74909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ÇANKIRI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MERKEZ</a:t>
                      </a:r>
                      <a:endParaRPr lang="tr-TR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DEDE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106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11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442603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108</a:t>
                      </a:r>
                      <a:endParaRPr lang="tr-TR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1,13,14,31,32,38,39,56</a:t>
                      </a:r>
                      <a:r>
                        <a:rPr lang="tr-TR" sz="800" u="none" strike="noStrike" dirty="0" smtClean="0">
                          <a:effectLst/>
                        </a:rPr>
                        <a:t>,</a:t>
                      </a:r>
                    </a:p>
                    <a:p>
                      <a:pPr algn="ctr" fontAlgn="ctr"/>
                      <a:r>
                        <a:rPr lang="tr-TR" sz="800" u="none" strike="noStrike" dirty="0" smtClean="0">
                          <a:effectLst/>
                        </a:rPr>
                        <a:t>59,60,61,62,64,117,120,121,348,350,351,360,</a:t>
                      </a:r>
                    </a:p>
                    <a:p>
                      <a:pPr algn="ctr" fontAlgn="ctr"/>
                      <a:r>
                        <a:rPr lang="tr-TR" sz="800" u="none" strike="noStrike" dirty="0" smtClean="0">
                          <a:effectLst/>
                        </a:rPr>
                        <a:t>361,363,364,383,385,</a:t>
                      </a:r>
                    </a:p>
                    <a:p>
                      <a:pPr algn="ctr" fontAlgn="ctr"/>
                      <a:r>
                        <a:rPr lang="tr-TR" sz="800" u="none" strike="noStrike" dirty="0" smtClean="0">
                          <a:effectLst/>
                        </a:rPr>
                        <a:t>386,387,388,396,552</a:t>
                      </a:r>
                      <a:endParaRPr lang="tr-TR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74909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116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2</a:t>
                      </a:r>
                      <a:endParaRPr lang="tr-TR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8863452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background-01-01.jpg" descr="background-01-0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37450" y="5719"/>
            <a:ext cx="1068070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Görüntü" descr="Görüntü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345418" y="1639477"/>
            <a:ext cx="7914966" cy="3164616"/>
          </a:xfrm>
          <a:prstGeom prst="rect">
            <a:avLst/>
          </a:prstGeom>
          <a:ln w="12700">
            <a:miter lim="400000"/>
          </a:ln>
        </p:spPr>
      </p:pic>
      <p:pic>
        <p:nvPicPr>
          <p:cNvPr id="7" name="Görüntü" descr="Görüntü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5019439" y="4796439"/>
            <a:ext cx="5879311" cy="2589023"/>
          </a:xfrm>
          <a:prstGeom prst="rect">
            <a:avLst/>
          </a:prstGeom>
          <a:ln w="12700">
            <a:miter lim="400000"/>
          </a:ln>
        </p:spPr>
      </p:pic>
      <p:pic>
        <p:nvPicPr>
          <p:cNvPr id="8" name="Resim 1" descr="Resim 1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305858" y="-72528"/>
            <a:ext cx="1825340" cy="871186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Metin kutusu 5"/>
          <p:cNvSpPr txBox="1"/>
          <p:nvPr/>
        </p:nvSpPr>
        <p:spPr>
          <a:xfrm>
            <a:off x="415192" y="154831"/>
            <a:ext cx="9900428" cy="138679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lang="tr-TR" sz="2800" b="1" u="sng" dirty="0"/>
              <a:t>KAMULAŞTIRMA DUYURUSU</a:t>
            </a:r>
          </a:p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endParaRPr dirty="0"/>
          </a:p>
        </p:txBody>
      </p:sp>
      <p:sp>
        <p:nvSpPr>
          <p:cNvPr id="10" name="Dikdörtgen 9"/>
          <p:cNvSpPr/>
          <p:nvPr/>
        </p:nvSpPr>
        <p:spPr>
          <a:xfrm>
            <a:off x="305859" y="615714"/>
            <a:ext cx="10374842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500" b="1" dirty="0" smtClean="0"/>
              <a:t>BOZKIR </a:t>
            </a:r>
            <a:r>
              <a:rPr lang="tr-TR" sz="2500" b="1" dirty="0" smtClean="0"/>
              <a:t>MAHALLESİ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</a:t>
            </a:r>
            <a:r>
              <a:rPr lang="tr-TR" sz="1600" dirty="0" smtClean="0"/>
              <a:t>, Çankırı 1. Asliye </a:t>
            </a:r>
            <a:r>
              <a:rPr lang="tr-TR" sz="1600" dirty="0"/>
              <a:t>Hukuk </a:t>
            </a:r>
            <a:r>
              <a:rPr lang="tr-TR" sz="1600" dirty="0" smtClean="0"/>
              <a:t>Mahkemesince </a:t>
            </a:r>
            <a:r>
              <a:rPr lang="tr-TR" sz="1600" dirty="0"/>
              <a:t>belirlenen bedeller </a:t>
            </a:r>
            <a:r>
              <a:rPr lang="tr-TR" sz="1600" b="1" dirty="0" smtClean="0"/>
              <a:t>Vakıfbank Çankırı Şubesine </a:t>
            </a:r>
            <a:r>
              <a:rPr lang="tr-TR" sz="1600" dirty="0"/>
              <a:t>yatırılmıştır.</a:t>
            </a:r>
          </a:p>
        </p:txBody>
      </p:sp>
      <p:sp>
        <p:nvSpPr>
          <p:cNvPr id="11" name="Dikdörtgen 10"/>
          <p:cNvSpPr/>
          <p:nvPr/>
        </p:nvSpPr>
        <p:spPr>
          <a:xfrm>
            <a:off x="5555111" y="5183179"/>
            <a:ext cx="5009915" cy="1765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dirty="0"/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1)</a:t>
            </a:r>
            <a:r>
              <a:rPr lang="tr-TR" sz="1200" dirty="0" smtClean="0"/>
              <a:t> Çankırı 1. Asliye Hukuk </a:t>
            </a:r>
            <a:r>
              <a:rPr lang="tr-TR" sz="1200" dirty="0"/>
              <a:t>Mahkeme Kaleminden Belge Alınması,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2)</a:t>
            </a:r>
            <a:r>
              <a:rPr lang="tr-TR" sz="1200" dirty="0" smtClean="0"/>
              <a:t> </a:t>
            </a:r>
            <a:r>
              <a:rPr lang="tr-TR" sz="1200" dirty="0" err="1" smtClean="0"/>
              <a:t>Takyidatlı</a:t>
            </a:r>
            <a:r>
              <a:rPr lang="tr-TR" sz="1200" dirty="0" smtClean="0"/>
              <a:t> </a:t>
            </a:r>
            <a:r>
              <a:rPr lang="tr-TR" sz="1200" dirty="0"/>
              <a:t>Tapu Kaydı,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3) </a:t>
            </a:r>
            <a:r>
              <a:rPr lang="tr-TR" sz="1200" dirty="0" smtClean="0"/>
              <a:t>Kimlik </a:t>
            </a:r>
            <a:r>
              <a:rPr lang="tr-TR" sz="1200" dirty="0"/>
              <a:t>Belgesi</a:t>
            </a:r>
            <a:r>
              <a:rPr lang="tr-TR" sz="1200" dirty="0" smtClean="0"/>
              <a:t>,</a:t>
            </a:r>
          </a:p>
          <a:p>
            <a:pPr lvl="0"/>
            <a:endParaRPr lang="tr-TR" sz="1200" dirty="0"/>
          </a:p>
          <a:p>
            <a:r>
              <a:rPr lang="tr-TR" sz="1300" dirty="0"/>
              <a:t> </a:t>
            </a:r>
            <a:r>
              <a:rPr lang="tr-TR" sz="1300" dirty="0" smtClean="0"/>
              <a:t>ile </a:t>
            </a:r>
            <a:r>
              <a:rPr lang="tr-TR" sz="1300" b="1" dirty="0" smtClean="0"/>
              <a:t>Vakıfbank Çankırı Şubesine</a:t>
            </a:r>
            <a:r>
              <a:rPr lang="tr-TR" sz="1300" dirty="0" smtClean="0"/>
              <a:t> başvuru </a:t>
            </a:r>
            <a:r>
              <a:rPr lang="tr-TR" sz="1300" dirty="0"/>
              <a:t>yapılması </a:t>
            </a:r>
            <a:r>
              <a:rPr lang="tr-TR" sz="1300" dirty="0" smtClean="0"/>
              <a:t>gerekmektedir.</a:t>
            </a:r>
          </a:p>
          <a:p>
            <a:r>
              <a:rPr lang="tr-TR" sz="1200" dirty="0" smtClean="0"/>
              <a:t> </a:t>
            </a:r>
            <a:r>
              <a:rPr lang="tr-TR" sz="1000" b="1" dirty="0" smtClean="0"/>
              <a:t>Not</a:t>
            </a:r>
            <a:r>
              <a:rPr lang="tr-TR" sz="1000" b="1" dirty="0"/>
              <a:t>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2" name="Resim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9089" y="1930226"/>
            <a:ext cx="5764711" cy="2455510"/>
          </a:xfrm>
          <a:prstGeom prst="rect">
            <a:avLst/>
          </a:prstGeom>
        </p:spPr>
      </p:pic>
      <p:pic>
        <p:nvPicPr>
          <p:cNvPr id="13" name="Resim 1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06474" y="2044032"/>
            <a:ext cx="506737" cy="877521"/>
          </a:xfrm>
          <a:prstGeom prst="rect">
            <a:avLst/>
          </a:prstGeom>
        </p:spPr>
      </p:pic>
      <p:graphicFrame>
        <p:nvGraphicFramePr>
          <p:cNvPr id="14" name="Tablo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8979532"/>
              </p:ext>
            </p:extLst>
          </p:nvPr>
        </p:nvGraphicFramePr>
        <p:xfrm>
          <a:off x="875093" y="4994501"/>
          <a:ext cx="4032187" cy="1433604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547545"/>
                <a:gridCol w="707304"/>
                <a:gridCol w="678434"/>
                <a:gridCol w="461011"/>
                <a:gridCol w="1637893"/>
              </a:tblGrid>
              <a:tr h="89326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SÜLÜKLÜ KÖK - SUNGURLU KÖK - KIZILIRMAK DM ENERJİ NAKİL HATTI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89326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KAMULAŞTIRILMASINDA KAMU YARARI BULUNAN TAŞINMAZLAR LİSTESİ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244249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İLİ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İLÇESİ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MAHALLESİ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ADA NO 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PARSEL NO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23314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ÇANKIRI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MERKEZ</a:t>
                      </a:r>
                      <a:endParaRPr lang="tr-TR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BOZKIR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104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 smtClean="0">
                          <a:effectLst/>
                        </a:rPr>
                        <a:t>1,2,3,8,9,15,16,18,22,23,25,27,28,29,30,31,32,36,37,40,41,44,45,48,49,53,54,55,59,60,63,65,66,69,70,73,74,240,241,242,244,245,250,</a:t>
                      </a:r>
                    </a:p>
                    <a:p>
                      <a:pPr algn="ctr" fontAlgn="ctr"/>
                      <a:r>
                        <a:rPr lang="tr-TR" sz="800" u="none" strike="noStrike" dirty="0" smtClean="0">
                          <a:effectLst/>
                        </a:rPr>
                        <a:t>298,299,300,342,403,404,405,406,407,408,409,410,416</a:t>
                      </a:r>
                      <a:endParaRPr lang="tr-TR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8542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190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1,3</a:t>
                      </a:r>
                      <a:endParaRPr lang="tr-TR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6128570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background-01-01.jpg" descr="background-01-0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37450" y="5719"/>
            <a:ext cx="1068070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Görüntü" descr="Görüntü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345418" y="1639477"/>
            <a:ext cx="7914966" cy="3164616"/>
          </a:xfrm>
          <a:prstGeom prst="rect">
            <a:avLst/>
          </a:prstGeom>
          <a:ln w="12700">
            <a:miter lim="400000"/>
          </a:ln>
        </p:spPr>
      </p:pic>
      <p:pic>
        <p:nvPicPr>
          <p:cNvPr id="7" name="Görüntü" descr="Görüntü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5019439" y="4796439"/>
            <a:ext cx="5879311" cy="2589023"/>
          </a:xfrm>
          <a:prstGeom prst="rect">
            <a:avLst/>
          </a:prstGeom>
          <a:ln w="12700">
            <a:miter lim="400000"/>
          </a:ln>
        </p:spPr>
      </p:pic>
      <p:pic>
        <p:nvPicPr>
          <p:cNvPr id="8" name="Resim 1" descr="Resim 1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305858" y="-72528"/>
            <a:ext cx="1825340" cy="871186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Metin kutusu 5"/>
          <p:cNvSpPr txBox="1"/>
          <p:nvPr/>
        </p:nvSpPr>
        <p:spPr>
          <a:xfrm>
            <a:off x="415192" y="154831"/>
            <a:ext cx="9900428" cy="138679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lang="tr-TR" sz="2800" b="1" u="sng" dirty="0"/>
              <a:t>KAMULAŞTIRMA DUYURUSU</a:t>
            </a:r>
          </a:p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endParaRPr dirty="0"/>
          </a:p>
        </p:txBody>
      </p:sp>
      <p:sp>
        <p:nvSpPr>
          <p:cNvPr id="10" name="Dikdörtgen 9"/>
          <p:cNvSpPr/>
          <p:nvPr/>
        </p:nvSpPr>
        <p:spPr>
          <a:xfrm>
            <a:off x="305859" y="615714"/>
            <a:ext cx="10374842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500" b="1" dirty="0" smtClean="0"/>
              <a:t>YUKARIALEGÖZ </a:t>
            </a:r>
            <a:r>
              <a:rPr lang="tr-TR" sz="2500" b="1" dirty="0" smtClean="0"/>
              <a:t>MAHALLESİ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</a:t>
            </a:r>
            <a:r>
              <a:rPr lang="tr-TR" sz="1600" dirty="0" smtClean="0"/>
              <a:t>, Çankırı 1. Asliye </a:t>
            </a:r>
            <a:r>
              <a:rPr lang="tr-TR" sz="1600" dirty="0"/>
              <a:t>Hukuk </a:t>
            </a:r>
            <a:r>
              <a:rPr lang="tr-TR" sz="1600" dirty="0" smtClean="0"/>
              <a:t>Mahkemesince </a:t>
            </a:r>
            <a:r>
              <a:rPr lang="tr-TR" sz="1600" dirty="0"/>
              <a:t>belirlenen bedeller </a:t>
            </a:r>
            <a:r>
              <a:rPr lang="tr-TR" sz="1600" b="1" dirty="0" smtClean="0"/>
              <a:t>Vakıfbank Çankırı Şubesine </a:t>
            </a:r>
            <a:r>
              <a:rPr lang="tr-TR" sz="1600" dirty="0"/>
              <a:t>yatırılmıştır.</a:t>
            </a:r>
          </a:p>
        </p:txBody>
      </p:sp>
      <p:sp>
        <p:nvSpPr>
          <p:cNvPr id="11" name="Dikdörtgen 10"/>
          <p:cNvSpPr/>
          <p:nvPr/>
        </p:nvSpPr>
        <p:spPr>
          <a:xfrm>
            <a:off x="5555111" y="5183179"/>
            <a:ext cx="5009915" cy="1765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dirty="0"/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1)</a:t>
            </a:r>
            <a:r>
              <a:rPr lang="tr-TR" sz="1200" dirty="0" smtClean="0"/>
              <a:t> Çankırı 1. Asliye Hukuk </a:t>
            </a:r>
            <a:r>
              <a:rPr lang="tr-TR" sz="1200" dirty="0"/>
              <a:t>Mahkeme Kaleminden Belge Alınması,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2)</a:t>
            </a:r>
            <a:r>
              <a:rPr lang="tr-TR" sz="1200" dirty="0" smtClean="0"/>
              <a:t> </a:t>
            </a:r>
            <a:r>
              <a:rPr lang="tr-TR" sz="1200" dirty="0" err="1" smtClean="0"/>
              <a:t>Takyidatlı</a:t>
            </a:r>
            <a:r>
              <a:rPr lang="tr-TR" sz="1200" dirty="0" smtClean="0"/>
              <a:t> </a:t>
            </a:r>
            <a:r>
              <a:rPr lang="tr-TR" sz="1200" dirty="0"/>
              <a:t>Tapu Kaydı,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3) </a:t>
            </a:r>
            <a:r>
              <a:rPr lang="tr-TR" sz="1200" dirty="0" smtClean="0"/>
              <a:t>Kimlik </a:t>
            </a:r>
            <a:r>
              <a:rPr lang="tr-TR" sz="1200" dirty="0"/>
              <a:t>Belgesi</a:t>
            </a:r>
            <a:r>
              <a:rPr lang="tr-TR" sz="1200" dirty="0" smtClean="0"/>
              <a:t>,</a:t>
            </a:r>
          </a:p>
          <a:p>
            <a:pPr lvl="0"/>
            <a:endParaRPr lang="tr-TR" sz="1200" dirty="0"/>
          </a:p>
          <a:p>
            <a:r>
              <a:rPr lang="tr-TR" sz="1300" dirty="0"/>
              <a:t> </a:t>
            </a:r>
            <a:r>
              <a:rPr lang="tr-TR" sz="1300" dirty="0" smtClean="0"/>
              <a:t>ile </a:t>
            </a:r>
            <a:r>
              <a:rPr lang="tr-TR" sz="1300" b="1" dirty="0" smtClean="0"/>
              <a:t>Vakıfbank Çankırı Şubesine</a:t>
            </a:r>
            <a:r>
              <a:rPr lang="tr-TR" sz="1300" dirty="0" smtClean="0"/>
              <a:t> başvuru </a:t>
            </a:r>
            <a:r>
              <a:rPr lang="tr-TR" sz="1300" dirty="0"/>
              <a:t>yapılması </a:t>
            </a:r>
            <a:r>
              <a:rPr lang="tr-TR" sz="1300" dirty="0" smtClean="0"/>
              <a:t>gerekmektedir.</a:t>
            </a:r>
          </a:p>
          <a:p>
            <a:r>
              <a:rPr lang="tr-TR" sz="1200" dirty="0" smtClean="0"/>
              <a:t> </a:t>
            </a:r>
            <a:r>
              <a:rPr lang="tr-TR" sz="1000" b="1" dirty="0" smtClean="0"/>
              <a:t>Not</a:t>
            </a:r>
            <a:r>
              <a:rPr lang="tr-TR" sz="1000" b="1" dirty="0"/>
              <a:t>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2" name="Resim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6258" y="1920715"/>
            <a:ext cx="6790541" cy="2444594"/>
          </a:xfrm>
          <a:prstGeom prst="rect">
            <a:avLst/>
          </a:prstGeom>
        </p:spPr>
      </p:pic>
      <p:graphicFrame>
        <p:nvGraphicFramePr>
          <p:cNvPr id="13" name="Tablo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6704869"/>
              </p:ext>
            </p:extLst>
          </p:nvPr>
        </p:nvGraphicFramePr>
        <p:xfrm>
          <a:off x="580218" y="5054836"/>
          <a:ext cx="4300537" cy="18331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457200"/>
                <a:gridCol w="611187"/>
                <a:gridCol w="838200"/>
                <a:gridCol w="463550"/>
                <a:gridCol w="1930400"/>
              </a:tblGrid>
              <a:tr h="60138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SÜLÜKLÜ KÖK - SUNGURLU KÖK - KIZILIRMAK DM ENERJİ NAKİL HATTI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60138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KAMULAŞTIRILMASINDA KAMU YARARI BULUNAN TAŞINMAZLAR LİSTESİ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255760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İLİ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İLÇESİ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MAHALLESİ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ADA NO 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PARSEL NO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80584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ÇANKIRI</a:t>
                      </a:r>
                      <a:endParaRPr lang="tr-TR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KIZILIRMAK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YUKARIALEGÖZ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101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33,346,348,349,350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80584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103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4,5,80,91,100,102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80584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104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62,74,83,90,92,102,114,116,118,120,122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80584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106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40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80584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142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18,19,36,40,41,44,45,48,50,52,54,56,58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80584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143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4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80584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144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7,10,15,17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80584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146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2,8,10,12,14,16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80584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147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24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80584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148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5</a:t>
                      </a:r>
                      <a:endParaRPr lang="tr-TR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273553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background-01-01.jpg" descr="background-01-0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37450" y="5719"/>
            <a:ext cx="1068070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Görüntü" descr="Görüntü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345418" y="1639477"/>
            <a:ext cx="7914966" cy="3164616"/>
          </a:xfrm>
          <a:prstGeom prst="rect">
            <a:avLst/>
          </a:prstGeom>
          <a:ln w="12700">
            <a:miter lim="400000"/>
          </a:ln>
        </p:spPr>
      </p:pic>
      <p:pic>
        <p:nvPicPr>
          <p:cNvPr id="7" name="Görüntü" descr="Görüntü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5019439" y="4796439"/>
            <a:ext cx="5879311" cy="2589023"/>
          </a:xfrm>
          <a:prstGeom prst="rect">
            <a:avLst/>
          </a:prstGeom>
          <a:ln w="12700">
            <a:miter lim="400000"/>
          </a:ln>
        </p:spPr>
      </p:pic>
      <p:pic>
        <p:nvPicPr>
          <p:cNvPr id="8" name="Resim 1" descr="Resim 1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305858" y="-72528"/>
            <a:ext cx="1825340" cy="871186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Metin kutusu 5"/>
          <p:cNvSpPr txBox="1"/>
          <p:nvPr/>
        </p:nvSpPr>
        <p:spPr>
          <a:xfrm>
            <a:off x="415192" y="154831"/>
            <a:ext cx="9900428" cy="138679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lang="tr-TR" sz="2800" b="1" u="sng" dirty="0"/>
              <a:t>KAMULAŞTIRMA DUYURUSU</a:t>
            </a:r>
          </a:p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endParaRPr dirty="0"/>
          </a:p>
        </p:txBody>
      </p:sp>
      <p:sp>
        <p:nvSpPr>
          <p:cNvPr id="10" name="Dikdörtgen 9"/>
          <p:cNvSpPr/>
          <p:nvPr/>
        </p:nvSpPr>
        <p:spPr>
          <a:xfrm>
            <a:off x="305859" y="615714"/>
            <a:ext cx="10374842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500" b="1" dirty="0" smtClean="0"/>
              <a:t>AŞAĞIALEGÖZ </a:t>
            </a:r>
            <a:r>
              <a:rPr lang="tr-TR" sz="2500" b="1" dirty="0" smtClean="0"/>
              <a:t>MAHALLESİ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</a:t>
            </a:r>
            <a:r>
              <a:rPr lang="tr-TR" sz="1600" dirty="0" smtClean="0"/>
              <a:t>, Çankırı 1. Asliye </a:t>
            </a:r>
            <a:r>
              <a:rPr lang="tr-TR" sz="1600" dirty="0"/>
              <a:t>Hukuk </a:t>
            </a:r>
            <a:r>
              <a:rPr lang="tr-TR" sz="1600" dirty="0" smtClean="0"/>
              <a:t>Mahkemesince </a:t>
            </a:r>
            <a:r>
              <a:rPr lang="tr-TR" sz="1600" dirty="0"/>
              <a:t>belirlenen bedeller </a:t>
            </a:r>
            <a:r>
              <a:rPr lang="tr-TR" sz="1600" b="1" dirty="0" smtClean="0"/>
              <a:t>Vakıfbank Çankırı Şubesine </a:t>
            </a:r>
            <a:r>
              <a:rPr lang="tr-TR" sz="1600" dirty="0"/>
              <a:t>yatırılmıştır.</a:t>
            </a:r>
          </a:p>
        </p:txBody>
      </p:sp>
      <p:sp>
        <p:nvSpPr>
          <p:cNvPr id="11" name="Dikdörtgen 10"/>
          <p:cNvSpPr/>
          <p:nvPr/>
        </p:nvSpPr>
        <p:spPr>
          <a:xfrm>
            <a:off x="5555111" y="5183179"/>
            <a:ext cx="5009915" cy="1765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dirty="0"/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1)</a:t>
            </a:r>
            <a:r>
              <a:rPr lang="tr-TR" sz="1200" dirty="0" smtClean="0"/>
              <a:t> Çankırı 1. Asliye Hukuk </a:t>
            </a:r>
            <a:r>
              <a:rPr lang="tr-TR" sz="1200" dirty="0"/>
              <a:t>Mahkeme Kaleminden Belge Alınması,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2)</a:t>
            </a:r>
            <a:r>
              <a:rPr lang="tr-TR" sz="1200" dirty="0" smtClean="0"/>
              <a:t> </a:t>
            </a:r>
            <a:r>
              <a:rPr lang="tr-TR" sz="1200" dirty="0" err="1" smtClean="0"/>
              <a:t>Takyidatlı</a:t>
            </a:r>
            <a:r>
              <a:rPr lang="tr-TR" sz="1200" dirty="0" smtClean="0"/>
              <a:t> </a:t>
            </a:r>
            <a:r>
              <a:rPr lang="tr-TR" sz="1200" dirty="0"/>
              <a:t>Tapu Kaydı,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3) </a:t>
            </a:r>
            <a:r>
              <a:rPr lang="tr-TR" sz="1200" dirty="0" smtClean="0"/>
              <a:t>Kimlik </a:t>
            </a:r>
            <a:r>
              <a:rPr lang="tr-TR" sz="1200" dirty="0"/>
              <a:t>Belgesi</a:t>
            </a:r>
            <a:r>
              <a:rPr lang="tr-TR" sz="1200" dirty="0" smtClean="0"/>
              <a:t>,</a:t>
            </a:r>
          </a:p>
          <a:p>
            <a:pPr lvl="0"/>
            <a:endParaRPr lang="tr-TR" sz="1200" dirty="0"/>
          </a:p>
          <a:p>
            <a:r>
              <a:rPr lang="tr-TR" sz="1300" dirty="0"/>
              <a:t> </a:t>
            </a:r>
            <a:r>
              <a:rPr lang="tr-TR" sz="1300" dirty="0" smtClean="0"/>
              <a:t>ile </a:t>
            </a:r>
            <a:r>
              <a:rPr lang="tr-TR" sz="1300" b="1" dirty="0" smtClean="0"/>
              <a:t>Vakıfbank Çankırı Şubesine</a:t>
            </a:r>
            <a:r>
              <a:rPr lang="tr-TR" sz="1300" dirty="0" smtClean="0"/>
              <a:t> başvuru </a:t>
            </a:r>
            <a:r>
              <a:rPr lang="tr-TR" sz="1300" dirty="0"/>
              <a:t>yapılması </a:t>
            </a:r>
            <a:r>
              <a:rPr lang="tr-TR" sz="1300" dirty="0" smtClean="0"/>
              <a:t>gerekmektedir.</a:t>
            </a:r>
          </a:p>
          <a:p>
            <a:r>
              <a:rPr lang="tr-TR" sz="1200" dirty="0" smtClean="0"/>
              <a:t> </a:t>
            </a:r>
            <a:r>
              <a:rPr lang="tr-TR" sz="1000" b="1" dirty="0" smtClean="0"/>
              <a:t>Not</a:t>
            </a:r>
            <a:r>
              <a:rPr lang="tr-TR" sz="1000" b="1" dirty="0"/>
              <a:t>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2" name="Resim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7393" y="2215070"/>
            <a:ext cx="7271013" cy="1882047"/>
          </a:xfrm>
          <a:prstGeom prst="rect">
            <a:avLst/>
          </a:prstGeom>
        </p:spPr>
      </p:pic>
      <p:graphicFrame>
        <p:nvGraphicFramePr>
          <p:cNvPr id="13" name="Tablo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8267882"/>
              </p:ext>
            </p:extLst>
          </p:nvPr>
        </p:nvGraphicFramePr>
        <p:xfrm>
          <a:off x="1111466" y="5062980"/>
          <a:ext cx="3640137" cy="1885298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457200"/>
                <a:gridCol w="611187"/>
                <a:gridCol w="775599"/>
                <a:gridCol w="464457"/>
                <a:gridCol w="1331694"/>
              </a:tblGrid>
              <a:tr h="100523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SÜLÜKLÜ KÖK - SUNGURLU KÖK - KIZILIRMAK DM ENERJİ NAKİL HATTI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00523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KAMULAŞTIRILMASINDA KAMU YARARI BULUNAN TAŞINMAZLAR LİSTESİ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249457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İLİ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İLÇESİ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MAHALLESİ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ADA NO 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PARSEL NO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34701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ÇANKIRI</a:t>
                      </a:r>
                      <a:endParaRPr lang="tr-TR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KIZILIRMAK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AŞAĞIALEGÖZ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104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78,80,82,84,86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326701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105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24,27,28,31,32,33,34,35,36,38,39,40,41,42,44,45,46,47,51,52,53,54,55,56,57,58,59,60,61,62,64,65,66,67,68,69,70,71,72,73,74,75,76,77,78,79,80,81,82,83,84,85,86,88,89,90,92,94,95,96,97,98,99,100,101,102,103,106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34701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106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1,14,16,17,18,19,20,21,22,23,24,25,26,27,28</a:t>
                      </a:r>
                      <a:endParaRPr lang="tr-TR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8350537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background-01-01.jpg" descr="background-01-0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37450" y="5719"/>
            <a:ext cx="1068070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Görüntü" descr="Görüntü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345418" y="1639477"/>
            <a:ext cx="7914966" cy="3164616"/>
          </a:xfrm>
          <a:prstGeom prst="rect">
            <a:avLst/>
          </a:prstGeom>
          <a:ln w="12700">
            <a:miter lim="400000"/>
          </a:ln>
        </p:spPr>
      </p:pic>
      <p:pic>
        <p:nvPicPr>
          <p:cNvPr id="7" name="Görüntü" descr="Görüntü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5019439" y="4796439"/>
            <a:ext cx="5879311" cy="2589023"/>
          </a:xfrm>
          <a:prstGeom prst="rect">
            <a:avLst/>
          </a:prstGeom>
          <a:ln w="12700">
            <a:miter lim="400000"/>
          </a:ln>
        </p:spPr>
      </p:pic>
      <p:pic>
        <p:nvPicPr>
          <p:cNvPr id="8" name="Resim 1" descr="Resim 1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305858" y="-72528"/>
            <a:ext cx="1825340" cy="871186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Metin kutusu 5"/>
          <p:cNvSpPr txBox="1"/>
          <p:nvPr/>
        </p:nvSpPr>
        <p:spPr>
          <a:xfrm>
            <a:off x="415192" y="154831"/>
            <a:ext cx="9900428" cy="138679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lang="tr-TR" sz="2800" b="1" u="sng" dirty="0"/>
              <a:t>KAMULAŞTIRMA DUYURUSU</a:t>
            </a:r>
          </a:p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endParaRPr dirty="0"/>
          </a:p>
        </p:txBody>
      </p:sp>
      <p:sp>
        <p:nvSpPr>
          <p:cNvPr id="10" name="Dikdörtgen 9"/>
          <p:cNvSpPr/>
          <p:nvPr/>
        </p:nvSpPr>
        <p:spPr>
          <a:xfrm>
            <a:off x="305859" y="615714"/>
            <a:ext cx="10374842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500" b="1" dirty="0" smtClean="0"/>
              <a:t>YENİ MAHALLESİ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</a:t>
            </a:r>
            <a:r>
              <a:rPr lang="tr-TR" sz="1600" dirty="0" smtClean="0"/>
              <a:t>, Çankırı 1. Asliye </a:t>
            </a:r>
            <a:r>
              <a:rPr lang="tr-TR" sz="1600" dirty="0"/>
              <a:t>Hukuk </a:t>
            </a:r>
            <a:r>
              <a:rPr lang="tr-TR" sz="1600" dirty="0" smtClean="0"/>
              <a:t>Mahkemesince </a:t>
            </a:r>
            <a:r>
              <a:rPr lang="tr-TR" sz="1600" dirty="0"/>
              <a:t>belirlenen bedeller </a:t>
            </a:r>
            <a:r>
              <a:rPr lang="tr-TR" sz="1600" b="1" dirty="0" smtClean="0"/>
              <a:t>Vakıfbank Çankırı Şubesine </a:t>
            </a:r>
            <a:r>
              <a:rPr lang="tr-TR" sz="1600" dirty="0"/>
              <a:t>yatırılmıştır.</a:t>
            </a:r>
          </a:p>
        </p:txBody>
      </p:sp>
      <p:sp>
        <p:nvSpPr>
          <p:cNvPr id="11" name="Dikdörtgen 10"/>
          <p:cNvSpPr/>
          <p:nvPr/>
        </p:nvSpPr>
        <p:spPr>
          <a:xfrm>
            <a:off x="5555111" y="5183179"/>
            <a:ext cx="5009915" cy="1765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dirty="0"/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1)</a:t>
            </a:r>
            <a:r>
              <a:rPr lang="tr-TR" sz="1200" dirty="0" smtClean="0"/>
              <a:t> Çankırı 1. Asliye Hukuk </a:t>
            </a:r>
            <a:r>
              <a:rPr lang="tr-TR" sz="1200" dirty="0"/>
              <a:t>Mahkeme Kaleminden Belge Alınması,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2)</a:t>
            </a:r>
            <a:r>
              <a:rPr lang="tr-TR" sz="1200" dirty="0" smtClean="0"/>
              <a:t> </a:t>
            </a:r>
            <a:r>
              <a:rPr lang="tr-TR" sz="1200" dirty="0" err="1" smtClean="0"/>
              <a:t>Takyidatlı</a:t>
            </a:r>
            <a:r>
              <a:rPr lang="tr-TR" sz="1200" dirty="0" smtClean="0"/>
              <a:t> </a:t>
            </a:r>
            <a:r>
              <a:rPr lang="tr-TR" sz="1200" dirty="0"/>
              <a:t>Tapu Kaydı,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3) </a:t>
            </a:r>
            <a:r>
              <a:rPr lang="tr-TR" sz="1200" dirty="0" smtClean="0"/>
              <a:t>Kimlik </a:t>
            </a:r>
            <a:r>
              <a:rPr lang="tr-TR" sz="1200" dirty="0"/>
              <a:t>Belgesi</a:t>
            </a:r>
            <a:r>
              <a:rPr lang="tr-TR" sz="1200" dirty="0" smtClean="0"/>
              <a:t>,</a:t>
            </a:r>
          </a:p>
          <a:p>
            <a:pPr lvl="0"/>
            <a:endParaRPr lang="tr-TR" sz="1200" dirty="0"/>
          </a:p>
          <a:p>
            <a:r>
              <a:rPr lang="tr-TR" sz="1300" dirty="0"/>
              <a:t> </a:t>
            </a:r>
            <a:r>
              <a:rPr lang="tr-TR" sz="1300" dirty="0" smtClean="0"/>
              <a:t>ile </a:t>
            </a:r>
            <a:r>
              <a:rPr lang="tr-TR" sz="1300" b="1" dirty="0" smtClean="0"/>
              <a:t>Vakıfbank Çankırı Şubesine</a:t>
            </a:r>
            <a:r>
              <a:rPr lang="tr-TR" sz="1300" dirty="0" smtClean="0"/>
              <a:t> başvuru </a:t>
            </a:r>
            <a:r>
              <a:rPr lang="tr-TR" sz="1300" dirty="0"/>
              <a:t>yapılması </a:t>
            </a:r>
            <a:r>
              <a:rPr lang="tr-TR" sz="1300" dirty="0" smtClean="0"/>
              <a:t>gerekmektedir.</a:t>
            </a:r>
          </a:p>
          <a:p>
            <a:r>
              <a:rPr lang="tr-TR" sz="1200" dirty="0" smtClean="0"/>
              <a:t> </a:t>
            </a:r>
            <a:r>
              <a:rPr lang="tr-TR" sz="1000" b="1" dirty="0" smtClean="0"/>
              <a:t>Not</a:t>
            </a:r>
            <a:r>
              <a:rPr lang="tr-TR" sz="1000" b="1" dirty="0"/>
              <a:t>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2" name="Resim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3194" y="1919769"/>
            <a:ext cx="6705828" cy="2439486"/>
          </a:xfrm>
          <a:prstGeom prst="rect">
            <a:avLst/>
          </a:prstGeom>
        </p:spPr>
      </p:pic>
      <p:graphicFrame>
        <p:nvGraphicFramePr>
          <p:cNvPr id="13" name="Tablo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0944851"/>
              </p:ext>
            </p:extLst>
          </p:nvPr>
        </p:nvGraphicFramePr>
        <p:xfrm>
          <a:off x="1218528" y="5055782"/>
          <a:ext cx="3640137" cy="1072417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747506"/>
                <a:gridCol w="609600"/>
                <a:gridCol w="711200"/>
                <a:gridCol w="546100"/>
                <a:gridCol w="1025731"/>
              </a:tblGrid>
              <a:tr h="74294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SÜLÜKLÜ KÖK - SUNGURLU KÖK - KIZILIRMAK DM ENERJİ NAKİL HATTI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74294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KAMULAŞTIRILMASINDA KAMU YARARI BULUNAN TAŞINMAZLAR LİSTESİ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52302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İLİ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İLÇESİ</a:t>
                      </a:r>
                      <a:endParaRPr lang="tr-TR" sz="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MAHALLESİ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ADA NO 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PARSEL NO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99554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ÇANKIRI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KIZILIRMAK</a:t>
                      </a:r>
                      <a:endParaRPr lang="tr-TR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YENİ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322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19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99554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325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7,8,9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99554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326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1,2,5,6,7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99554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338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6,7,8,9,10,11,12,13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99554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339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5,6,7,8</a:t>
                      </a:r>
                      <a:endParaRPr lang="tr-TR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2093002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Office Teması">
  <a:themeElements>
    <a:clrScheme name="Office Teması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eması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3175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30021" tIns="30021" rIns="30021" bIns="30021" numCol="1" spcCol="38100" rtlCol="0" anchor="ctr">
        <a:spAutoFit/>
      </a:bodyPr>
      <a:lstStyle>
        <a:defPPr marL="0" marR="0" indent="0" algn="l" defTabSz="35983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175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30021" tIns="30021" rIns="30021" bIns="30021" numCol="1" spcCol="38100" rtlCol="0" anchor="t">
        <a:spAutoFit/>
      </a:bodyPr>
      <a:lstStyle>
        <a:defPPr marL="0" marR="0" indent="0" algn="l" defTabSz="35983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eması">
  <a:themeElements>
    <a:clrScheme name="Office Teması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eması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3175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30021" tIns="30021" rIns="30021" bIns="30021" numCol="1" spcCol="38100" rtlCol="0" anchor="ctr">
        <a:spAutoFit/>
      </a:bodyPr>
      <a:lstStyle>
        <a:defPPr marL="0" marR="0" indent="0" algn="l" defTabSz="35983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175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30021" tIns="30021" rIns="30021" bIns="30021" numCol="1" spcCol="38100" rtlCol="0" anchor="t">
        <a:spAutoFit/>
      </a:bodyPr>
      <a:lstStyle>
        <a:defPPr marL="0" marR="0" indent="0" algn="l" defTabSz="35983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84CED4276BE5C4EB17F99FED12296D3" ma:contentTypeVersion="0" ma:contentTypeDescription="Create a new document." ma:contentTypeScope="" ma:versionID="047bdd16815c988a68fb1c376fb1e253">
  <xsd:schema xmlns:xsd="http://www.w3.org/2001/XMLSchema" xmlns:xs="http://www.w3.org/2001/XMLSchema" xmlns:p="http://schemas.microsoft.com/office/2006/metadata/properties" xmlns:ns2="2511cfec-de10-48da-88f6-657341a97d75" targetNamespace="http://schemas.microsoft.com/office/2006/metadata/properties" ma:root="true" ma:fieldsID="2070fac7e6d7d650d1bd69e755f82c2e" ns2:_="">
    <xsd:import namespace="2511cfec-de10-48da-88f6-657341a97d75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11cfec-de10-48da-88f6-657341a97d7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2511cfec-de10-48da-88f6-657341a97d75">3T7CWQE2WDWZ-11-50</_dlc_DocId>
    <_dlc_DocIdUrl xmlns="2511cfec-de10-48da-88f6-657341a97d75">
      <Url>https://www.baskentedas.com.tr/_layouts/15/DocIdRedir.aspx?ID=3T7CWQE2WDWZ-11-50</Url>
      <Description>3T7CWQE2WDWZ-11-50</Description>
    </_dlc_DocIdUrl>
  </documentManagement>
</p:properties>
</file>

<file path=customXml/itemProps1.xml><?xml version="1.0" encoding="utf-8"?>
<ds:datastoreItem xmlns:ds="http://schemas.openxmlformats.org/officeDocument/2006/customXml" ds:itemID="{C884531A-EF12-4F6D-A5C7-D54A83560CF3}"/>
</file>

<file path=customXml/itemProps2.xml><?xml version="1.0" encoding="utf-8"?>
<ds:datastoreItem xmlns:ds="http://schemas.openxmlformats.org/officeDocument/2006/customXml" ds:itemID="{7150D85F-9704-43DA-8146-DDE29697E30D}"/>
</file>

<file path=customXml/itemProps3.xml><?xml version="1.0" encoding="utf-8"?>
<ds:datastoreItem xmlns:ds="http://schemas.openxmlformats.org/officeDocument/2006/customXml" ds:itemID="{D4E6DE14-AFF8-470C-A99A-A768D2FC39AB}"/>
</file>

<file path=customXml/itemProps4.xml><?xml version="1.0" encoding="utf-8"?>
<ds:datastoreItem xmlns:ds="http://schemas.openxmlformats.org/officeDocument/2006/customXml" ds:itemID="{438ABCCE-F8C8-4CE6-979B-19370301E5A6}"/>
</file>

<file path=docProps/app.xml><?xml version="1.0" encoding="utf-8"?>
<Properties xmlns="http://schemas.openxmlformats.org/officeDocument/2006/extended-properties" xmlns:vt="http://schemas.openxmlformats.org/officeDocument/2006/docPropsVTypes">
  <TotalTime>2219</TotalTime>
  <Words>776</Words>
  <Application>Microsoft Office PowerPoint</Application>
  <PresentationFormat>Özel</PresentationFormat>
  <Paragraphs>236</Paragraphs>
  <Slides>8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5" baseType="lpstr">
      <vt:lpstr>Arial</vt:lpstr>
      <vt:lpstr>Calibri</vt:lpstr>
      <vt:lpstr>Helvetica</vt:lpstr>
      <vt:lpstr>Times New Roman</vt:lpstr>
      <vt:lpstr>Verdana</vt:lpstr>
      <vt:lpstr>Verdana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Kenan OZKAN</dc:creator>
  <cp:keywords>I4886p293727nO8</cp:keywords>
  <cp:lastModifiedBy>hardman_tr@hotmail.com</cp:lastModifiedBy>
  <cp:revision>89</cp:revision>
  <cp:lastPrinted>2021-05-19T10:25:32Z</cp:lastPrinted>
  <dcterms:modified xsi:type="dcterms:W3CDTF">2021-06-11T10:27:14Z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1e11ce45-6e86-4fd6-b480-6718b6d8f583</vt:lpwstr>
  </property>
  <property fmtid="{D5CDD505-2E9C-101B-9397-08002B2CF9AE}" pid="3" name="FirstClassifierName">
    <vt:lpwstr>Kenan OZKAN</vt:lpwstr>
  </property>
  <property fmtid="{D5CDD505-2E9C-101B-9397-08002B2CF9AE}" pid="4" name="FirstClassifiedDate">
    <vt:lpwstr>24.05.2019, 14:42</vt:lpwstr>
  </property>
  <property fmtid="{D5CDD505-2E9C-101B-9397-08002B2CF9AE}" pid="5" name="LastClassifiedDate">
    <vt:lpwstr>24.05.2019, 14:42</vt:lpwstr>
  </property>
  <property fmtid="{D5CDD505-2E9C-101B-9397-08002B2CF9AE}" pid="6" name="LastClassifierName">
    <vt:lpwstr>Kenan OZKAN</vt:lpwstr>
  </property>
  <property fmtid="{D5CDD505-2E9C-101B-9397-08002B2CF9AE}" pid="7" name="CLASSIFICATION">
    <vt:lpwstr>I4886p293727nO8</vt:lpwstr>
  </property>
  <property fmtid="{D5CDD505-2E9C-101B-9397-08002B2CF9AE}" pid="8" name="ContentTypeId">
    <vt:lpwstr>0x010100284CED4276BE5C4EB17F99FED12296D3</vt:lpwstr>
  </property>
  <property fmtid="{D5CDD505-2E9C-101B-9397-08002B2CF9AE}" pid="9" name="_dlc_DocIdItemGuid">
    <vt:lpwstr>94261f0d-640b-4f00-9570-0ac441d1b6fe</vt:lpwstr>
  </property>
</Properties>
</file>