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7.xml" ContentType="application/vnd.openxmlformats-officedocument.presentationml.slide+xml"/>
  <Override PartName="/ppt/slides/slide2.xml" ContentType="application/vnd.openxmlformats-officedocument.presentationml.slide+xml"/>
  <Override PartName="/ppt/slides/slide6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3.xml" ContentType="application/vnd.openxmlformats-officedocument.presentationml.slide+xml"/>
  <Override PartName="/ppt/notesSlides/notesSlide5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Slides/notesSlide7.xml" ContentType="application/vnd.openxmlformats-officedocument.presentationml.notesSlide+xml"/>
  <Override PartName="/ppt/notesSlides/notesSlide6.xml" ContentType="application/vnd.openxmlformats-officedocument.presentationml.notesSlide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notesSlides/notesSlide2.xml" ContentType="application/vnd.openxmlformats-officedocument.presentationml.notesSlide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10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customXml/itemProps3.xml" ContentType="application/vnd.openxmlformats-officedocument.customXml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4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9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10680700" cy="7556500"/>
  <p:notesSz cx="10234613" cy="1466215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28600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74320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20040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365760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0DEEF"/>
          </a:solidFill>
        </a:fill>
      </a:tcStyle>
    </a:wholeTbl>
    <a:band2H>
      <a:tcTxStyle/>
      <a:tcStyle>
        <a:tcBdr/>
        <a:fill>
          <a:solidFill>
            <a:srgbClr val="E9EFF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3175" cap="flat">
              <a:noFill/>
              <a:miter lim="400000"/>
            </a:ln>
          </a:left>
          <a:right>
            <a:ln w="3175" cap="flat">
              <a:noFill/>
              <a:miter lim="400000"/>
            </a:ln>
          </a:right>
          <a:top>
            <a:ln w="3175" cap="flat">
              <a:noFill/>
              <a:miter lim="400000"/>
            </a:ln>
          </a:top>
          <a:bottom>
            <a:ln w="3175" cap="flat">
              <a:noFill/>
              <a:miter lim="400000"/>
            </a:ln>
          </a:bottom>
          <a:insideH>
            <a:ln w="3175" cap="flat">
              <a:noFill/>
              <a:miter lim="400000"/>
            </a:ln>
          </a:insideH>
          <a:insideV>
            <a:ln w="3175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noFill/>
              <a:miter lim="400000"/>
            </a:ln>
          </a:left>
          <a:right>
            <a:ln w="3175" cap="flat">
              <a:noFill/>
              <a:miter lim="400000"/>
            </a:ln>
          </a:right>
          <a:top>
            <a:ln w="3175" cap="flat">
              <a:noFill/>
              <a:miter lim="400000"/>
            </a:ln>
          </a:top>
          <a:bottom>
            <a:ln w="3175" cap="flat">
              <a:noFill/>
              <a:miter lim="400000"/>
            </a:ln>
          </a:bottom>
          <a:insideH>
            <a:ln w="3175" cap="flat">
              <a:noFill/>
              <a:miter lim="400000"/>
            </a:ln>
          </a:insideH>
          <a:insideV>
            <a:ln w="3175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3175" cap="flat">
              <a:noFill/>
              <a:miter lim="400000"/>
            </a:ln>
          </a:left>
          <a:right>
            <a:ln w="3175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3175" cap="flat">
              <a:solidFill>
                <a:srgbClr val="000000"/>
              </a:solidFill>
              <a:prstDash val="solid"/>
              <a:round/>
            </a:ln>
          </a:bottom>
          <a:insideH>
            <a:ln w="3175" cap="flat">
              <a:noFill/>
              <a:miter lim="400000"/>
            </a:ln>
          </a:insideH>
          <a:insideV>
            <a:ln w="3175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noFill/>
              <a:miter lim="400000"/>
            </a:ln>
          </a:left>
          <a:right>
            <a:ln w="3175" cap="flat">
              <a:noFill/>
              <a:miter lim="400000"/>
            </a:ln>
          </a:right>
          <a:top>
            <a:ln w="3175" cap="flat">
              <a:solidFill>
                <a:srgbClr val="000000"/>
              </a:solidFill>
              <a:prstDash val="solid"/>
              <a:round/>
            </a:ln>
          </a:top>
          <a:bottom>
            <a:ln w="3175" cap="flat">
              <a:solidFill>
                <a:srgbClr val="000000"/>
              </a:solidFill>
              <a:prstDash val="solid"/>
              <a:round/>
            </a:ln>
          </a:bottom>
          <a:insideH>
            <a:ln w="3175" cap="flat">
              <a:noFill/>
              <a:miter lim="400000"/>
            </a:ln>
          </a:insideH>
          <a:insideV>
            <a:ln w="3175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round/>
            </a:ln>
          </a:left>
          <a:right>
            <a:ln w="3175" cap="flat">
              <a:solidFill>
                <a:srgbClr val="000000"/>
              </a:solidFill>
              <a:prstDash val="solid"/>
              <a:round/>
            </a:ln>
          </a:right>
          <a:top>
            <a:ln w="3175" cap="flat">
              <a:solidFill>
                <a:srgbClr val="000000"/>
              </a:solidFill>
              <a:prstDash val="solid"/>
              <a:round/>
            </a:ln>
          </a:top>
          <a:bottom>
            <a:ln w="3175" cap="flat">
              <a:solidFill>
                <a:srgbClr val="000000"/>
              </a:solidFill>
              <a:prstDash val="solid"/>
              <a:round/>
            </a:ln>
          </a:bottom>
          <a:insideH>
            <a:ln w="3175" cap="flat">
              <a:solidFill>
                <a:srgbClr val="000000"/>
              </a:solidFill>
              <a:prstDash val="solid"/>
              <a:round/>
            </a:ln>
          </a:insideH>
          <a:insideV>
            <a:ln w="3175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round/>
            </a:ln>
          </a:left>
          <a:right>
            <a:ln w="3175" cap="flat">
              <a:solidFill>
                <a:srgbClr val="000000"/>
              </a:solidFill>
              <a:prstDash val="solid"/>
              <a:round/>
            </a:ln>
          </a:right>
          <a:top>
            <a:ln w="3175" cap="flat">
              <a:solidFill>
                <a:srgbClr val="000000"/>
              </a:solidFill>
              <a:prstDash val="solid"/>
              <a:round/>
            </a:ln>
          </a:top>
          <a:bottom>
            <a:ln w="3175" cap="flat">
              <a:solidFill>
                <a:srgbClr val="000000"/>
              </a:solidFill>
              <a:prstDash val="solid"/>
              <a:round/>
            </a:ln>
          </a:bottom>
          <a:insideH>
            <a:ln w="3175" cap="flat">
              <a:solidFill>
                <a:srgbClr val="000000"/>
              </a:solidFill>
              <a:prstDash val="solid"/>
              <a:round/>
            </a:ln>
          </a:insideH>
          <a:insideV>
            <a:ln w="3175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round/>
            </a:ln>
          </a:left>
          <a:right>
            <a:ln w="3175" cap="flat">
              <a:solidFill>
                <a:srgbClr val="000000"/>
              </a:solidFill>
              <a:prstDash val="solid"/>
              <a:round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3175" cap="flat">
              <a:solidFill>
                <a:srgbClr val="000000"/>
              </a:solidFill>
              <a:prstDash val="solid"/>
              <a:round/>
            </a:ln>
          </a:bottom>
          <a:insideH>
            <a:ln w="3175" cap="flat">
              <a:solidFill>
                <a:srgbClr val="000000"/>
              </a:solidFill>
              <a:prstDash val="solid"/>
              <a:round/>
            </a:ln>
          </a:insideH>
          <a:insideV>
            <a:ln w="3175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round/>
            </a:ln>
          </a:left>
          <a:right>
            <a:ln w="3175" cap="flat">
              <a:solidFill>
                <a:srgbClr val="000000"/>
              </a:solidFill>
              <a:prstDash val="solid"/>
              <a:round/>
            </a:ln>
          </a:right>
          <a:top>
            <a:ln w="3175" cap="flat">
              <a:solidFill>
                <a:srgbClr val="000000"/>
              </a:solidFill>
              <a:prstDash val="solid"/>
              <a:round/>
            </a:ln>
          </a:top>
          <a:bottom>
            <a:ln w="3175" cap="flat">
              <a:solidFill>
                <a:srgbClr val="000000"/>
              </a:solidFill>
              <a:prstDash val="solid"/>
              <a:round/>
            </a:ln>
          </a:bottom>
          <a:insideH>
            <a:ln w="3175" cap="flat">
              <a:solidFill>
                <a:srgbClr val="000000"/>
              </a:solidFill>
              <a:prstDash val="solid"/>
              <a:round/>
            </a:ln>
          </a:insideH>
          <a:insideV>
            <a:ln w="3175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139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17" Type="http://schemas.openxmlformats.org/officeDocument/2006/relationships/customXml" Target="../customXml/item4.xml"/><Relationship Id="rId2" Type="http://schemas.openxmlformats.org/officeDocument/2006/relationships/slide" Target="slides/slide1.xml"/><Relationship Id="rId16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customXml" Target="../customXml/item2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customXml" Target="../customXml/item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>
            <a:spLocks noGrp="1" noRot="1" noChangeAspect="1"/>
          </p:cNvSpPr>
          <p:nvPr>
            <p:ph type="sldImg"/>
          </p:nvPr>
        </p:nvSpPr>
        <p:spPr>
          <a:xfrm>
            <a:off x="1231900" y="1100138"/>
            <a:ext cx="7770813" cy="5497512"/>
          </a:xfrm>
          <a:prstGeom prst="rect">
            <a:avLst/>
          </a:prstGeom>
        </p:spPr>
        <p:txBody>
          <a:bodyPr lIns="135906" tIns="67953" rIns="135906" bIns="67953"/>
          <a:lstStyle/>
          <a:p>
            <a:endParaRPr/>
          </a:p>
        </p:txBody>
      </p:sp>
      <p:sp>
        <p:nvSpPr>
          <p:cNvPr id="111" name="Shape 111"/>
          <p:cNvSpPr>
            <a:spLocks noGrp="1"/>
          </p:cNvSpPr>
          <p:nvPr>
            <p:ph type="body" sz="quarter" idx="1"/>
          </p:nvPr>
        </p:nvSpPr>
        <p:spPr>
          <a:xfrm>
            <a:off x="1364618" y="6964522"/>
            <a:ext cx="7505382" cy="6597968"/>
          </a:xfrm>
          <a:prstGeom prst="rect">
            <a:avLst/>
          </a:prstGeom>
        </p:spPr>
        <p:txBody>
          <a:bodyPr lIns="135906" tIns="67953" rIns="135906" bIns="67953"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846327" latinLnBrk="0">
      <a:defRPr sz="1100">
        <a:latin typeface="+mj-lt"/>
        <a:ea typeface="+mj-ea"/>
        <a:cs typeface="+mj-cs"/>
        <a:sym typeface="Calibri"/>
      </a:defRPr>
    </a:lvl1pPr>
    <a:lvl2pPr indent="228600" defTabSz="846327" latinLnBrk="0">
      <a:defRPr sz="1100">
        <a:latin typeface="+mj-lt"/>
        <a:ea typeface="+mj-ea"/>
        <a:cs typeface="+mj-cs"/>
        <a:sym typeface="Calibri"/>
      </a:defRPr>
    </a:lvl2pPr>
    <a:lvl3pPr indent="457200" defTabSz="846327" latinLnBrk="0">
      <a:defRPr sz="1100">
        <a:latin typeface="+mj-lt"/>
        <a:ea typeface="+mj-ea"/>
        <a:cs typeface="+mj-cs"/>
        <a:sym typeface="Calibri"/>
      </a:defRPr>
    </a:lvl3pPr>
    <a:lvl4pPr indent="685800" defTabSz="846327" latinLnBrk="0">
      <a:defRPr sz="1100">
        <a:latin typeface="+mj-lt"/>
        <a:ea typeface="+mj-ea"/>
        <a:cs typeface="+mj-cs"/>
        <a:sym typeface="Calibri"/>
      </a:defRPr>
    </a:lvl4pPr>
    <a:lvl5pPr indent="914400" defTabSz="846327" latinLnBrk="0">
      <a:defRPr sz="1100">
        <a:latin typeface="+mj-lt"/>
        <a:ea typeface="+mj-ea"/>
        <a:cs typeface="+mj-cs"/>
        <a:sym typeface="Calibri"/>
      </a:defRPr>
    </a:lvl5pPr>
    <a:lvl6pPr indent="1143000" defTabSz="846327" latinLnBrk="0">
      <a:defRPr sz="1100">
        <a:latin typeface="+mj-lt"/>
        <a:ea typeface="+mj-ea"/>
        <a:cs typeface="+mj-cs"/>
        <a:sym typeface="Calibri"/>
      </a:defRPr>
    </a:lvl6pPr>
    <a:lvl7pPr indent="1371600" defTabSz="846327" latinLnBrk="0">
      <a:defRPr sz="1100">
        <a:latin typeface="+mj-lt"/>
        <a:ea typeface="+mj-ea"/>
        <a:cs typeface="+mj-cs"/>
        <a:sym typeface="Calibri"/>
      </a:defRPr>
    </a:lvl7pPr>
    <a:lvl8pPr indent="1600200" defTabSz="846327" latinLnBrk="0">
      <a:defRPr sz="1100">
        <a:latin typeface="+mj-lt"/>
        <a:ea typeface="+mj-ea"/>
        <a:cs typeface="+mj-cs"/>
        <a:sym typeface="Calibri"/>
      </a:defRPr>
    </a:lvl8pPr>
    <a:lvl9pPr indent="1828800" defTabSz="846327" latinLnBrk="0">
      <a:defRPr sz="1100">
        <a:latin typeface="+mj-lt"/>
        <a:ea typeface="+mj-ea"/>
        <a:cs typeface="+mj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>
          <a:xfrm>
            <a:off x="1231900" y="1100138"/>
            <a:ext cx="7770813" cy="5497512"/>
          </a:xfrm>
        </p:spPr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84661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>
          <a:xfrm>
            <a:off x="1231900" y="1100138"/>
            <a:ext cx="7770813" cy="5497512"/>
          </a:xfrm>
        </p:spPr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1162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>
          <a:xfrm>
            <a:off x="1231900" y="1100138"/>
            <a:ext cx="7770813" cy="5497512"/>
          </a:xfrm>
        </p:spPr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75693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>
          <a:xfrm>
            <a:off x="1231900" y="1100138"/>
            <a:ext cx="7770813" cy="5497512"/>
          </a:xfrm>
        </p:spPr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453904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>
          <a:xfrm>
            <a:off x="1231900" y="1100138"/>
            <a:ext cx="7770813" cy="5497512"/>
          </a:xfrm>
        </p:spPr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34670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>
          <a:xfrm>
            <a:off x="1231900" y="1100138"/>
            <a:ext cx="7770813" cy="5497512"/>
          </a:xfrm>
        </p:spPr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98475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>
          <a:xfrm>
            <a:off x="1231900" y="1100138"/>
            <a:ext cx="7770813" cy="5497512"/>
          </a:xfrm>
        </p:spPr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19901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Başlık Metni"/>
          <p:cNvSpPr txBox="1">
            <a:spLocks noGrp="1"/>
          </p:cNvSpPr>
          <p:nvPr>
            <p:ph type="title"/>
          </p:nvPr>
        </p:nvSpPr>
        <p:spPr>
          <a:xfrm>
            <a:off x="1767754" y="1657751"/>
            <a:ext cx="7145192" cy="2194929"/>
          </a:xfrm>
          <a:prstGeom prst="rect">
            <a:avLst/>
          </a:prstGeom>
        </p:spPr>
        <p:txBody>
          <a:bodyPr anchor="b"/>
          <a:lstStyle>
            <a:lvl1pPr algn="ctr">
              <a:defRPr sz="6600"/>
            </a:lvl1pPr>
          </a:lstStyle>
          <a:p>
            <a:r>
              <a:t>Başlık Metni</a:t>
            </a:r>
          </a:p>
        </p:txBody>
      </p:sp>
      <p:sp>
        <p:nvSpPr>
          <p:cNvPr id="13" name="Gövde Düzeyi Bir…"/>
          <p:cNvSpPr txBox="1">
            <a:spLocks noGrp="1"/>
          </p:cNvSpPr>
          <p:nvPr>
            <p:ph type="body" sz="quarter" idx="1"/>
          </p:nvPr>
        </p:nvSpPr>
        <p:spPr>
          <a:xfrm>
            <a:off x="2188060" y="3937324"/>
            <a:ext cx="6304580" cy="1522148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640080" algn="ctr">
              <a:buSzTx/>
              <a:buFontTx/>
              <a:buNone/>
              <a:defRPr sz="2400"/>
            </a:lvl2pPr>
            <a:lvl3pPr marL="0" indent="1280160" algn="ctr">
              <a:buSzTx/>
              <a:buFontTx/>
              <a:buNone/>
              <a:defRPr sz="2400"/>
            </a:lvl3pPr>
            <a:lvl4pPr marL="0" indent="1920239" algn="ctr">
              <a:buSzTx/>
              <a:buFontTx/>
              <a:buNone/>
              <a:defRPr sz="2400"/>
            </a:lvl4pPr>
            <a:lvl5pPr marL="0" indent="2560320" algn="ctr">
              <a:buSzTx/>
              <a:buFontTx/>
              <a:buNone/>
              <a:defRPr sz="2400"/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14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Başlık Metni"/>
          <p:cNvSpPr txBox="1">
            <a:spLocks noGrp="1"/>
          </p:cNvSpPr>
          <p:nvPr>
            <p:ph type="title"/>
          </p:nvPr>
        </p:nvSpPr>
        <p:spPr>
          <a:xfrm>
            <a:off x="7152917" y="961620"/>
            <a:ext cx="1812568" cy="5342841"/>
          </a:xfrm>
          <a:prstGeom prst="rect">
            <a:avLst/>
          </a:prstGeom>
        </p:spPr>
        <p:txBody>
          <a:bodyPr/>
          <a:lstStyle/>
          <a:p>
            <a:r>
              <a:t>Başlık Metni</a:t>
            </a:r>
          </a:p>
        </p:txBody>
      </p:sp>
      <p:sp>
        <p:nvSpPr>
          <p:cNvPr id="103" name="Gövde Düzeyi Bir…"/>
          <p:cNvSpPr txBox="1">
            <a:spLocks noGrp="1"/>
          </p:cNvSpPr>
          <p:nvPr>
            <p:ph type="body" sz="half" idx="1"/>
          </p:nvPr>
        </p:nvSpPr>
        <p:spPr>
          <a:xfrm>
            <a:off x="1715217" y="961620"/>
            <a:ext cx="5332625" cy="5342841"/>
          </a:xfrm>
          <a:prstGeom prst="rect">
            <a:avLst/>
          </a:prstGeom>
        </p:spPr>
        <p:txBody>
          <a:bodyPr/>
          <a:lstStyle/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104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Başlık Metni"/>
          <p:cNvSpPr txBox="1">
            <a:spLocks noGrp="1"/>
          </p:cNvSpPr>
          <p:nvPr>
            <p:ph type="title"/>
          </p:nvPr>
        </p:nvSpPr>
        <p:spPr>
          <a:xfrm>
            <a:off x="1710838" y="2197728"/>
            <a:ext cx="7250268" cy="2622531"/>
          </a:xfrm>
          <a:prstGeom prst="rect">
            <a:avLst/>
          </a:prstGeom>
        </p:spPr>
        <p:txBody>
          <a:bodyPr anchor="b"/>
          <a:lstStyle>
            <a:lvl1pPr>
              <a:defRPr sz="6600"/>
            </a:lvl1pPr>
          </a:lstStyle>
          <a:p>
            <a:r>
              <a:t>Başlık Metni</a:t>
            </a:r>
          </a:p>
        </p:txBody>
      </p:sp>
      <p:sp>
        <p:nvSpPr>
          <p:cNvPr id="31" name="Gövde Düzeyi Bir…"/>
          <p:cNvSpPr txBox="1">
            <a:spLocks noGrp="1"/>
          </p:cNvSpPr>
          <p:nvPr>
            <p:ph type="body" sz="quarter" idx="1"/>
          </p:nvPr>
        </p:nvSpPr>
        <p:spPr>
          <a:xfrm>
            <a:off x="1710838" y="4845068"/>
            <a:ext cx="7250268" cy="1379127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400"/>
            </a:lvl1pPr>
            <a:lvl2pPr marL="0" indent="640080">
              <a:buSzTx/>
              <a:buFontTx/>
              <a:buNone/>
              <a:defRPr sz="2400"/>
            </a:lvl2pPr>
            <a:lvl3pPr marL="0" indent="1280160">
              <a:buSzTx/>
              <a:buFontTx/>
              <a:buNone/>
              <a:defRPr sz="2400"/>
            </a:lvl3pPr>
            <a:lvl4pPr marL="0" indent="1920239">
              <a:buSzTx/>
              <a:buFontTx/>
              <a:buNone/>
              <a:defRPr sz="2400"/>
            </a:lvl4pPr>
            <a:lvl5pPr marL="0" indent="2560320">
              <a:buSzTx/>
              <a:buFontTx/>
              <a:buNone/>
              <a:defRPr sz="2400"/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32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Başlık Metni"/>
          <p:cNvSpPr txBox="1">
            <a:spLocks noGrp="1"/>
          </p:cNvSpPr>
          <p:nvPr>
            <p:ph type="title"/>
          </p:nvPr>
        </p:nvSpPr>
        <p:spPr>
          <a:xfrm>
            <a:off x="1715216" y="961622"/>
            <a:ext cx="7250268" cy="1218594"/>
          </a:xfrm>
          <a:prstGeom prst="rect">
            <a:avLst/>
          </a:prstGeom>
        </p:spPr>
        <p:txBody>
          <a:bodyPr/>
          <a:lstStyle/>
          <a:p>
            <a:r>
              <a:t>Başlık Metni</a:t>
            </a:r>
          </a:p>
        </p:txBody>
      </p:sp>
      <p:sp>
        <p:nvSpPr>
          <p:cNvPr id="40" name="Gövde Düzeyi Bir…"/>
          <p:cNvSpPr txBox="1">
            <a:spLocks noGrp="1"/>
          </p:cNvSpPr>
          <p:nvPr>
            <p:ph type="body" sz="quarter" idx="1"/>
          </p:nvPr>
        </p:nvSpPr>
        <p:spPr>
          <a:xfrm>
            <a:off x="1715216" y="2304262"/>
            <a:ext cx="3572596" cy="4000199"/>
          </a:xfrm>
          <a:prstGeom prst="rect">
            <a:avLst/>
          </a:prstGeom>
        </p:spPr>
        <p:txBody>
          <a:bodyPr/>
          <a:lstStyle/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41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Başlık Metni"/>
          <p:cNvSpPr txBox="1">
            <a:spLocks noGrp="1"/>
          </p:cNvSpPr>
          <p:nvPr>
            <p:ph type="title"/>
          </p:nvPr>
        </p:nvSpPr>
        <p:spPr>
          <a:xfrm>
            <a:off x="1716311" y="961622"/>
            <a:ext cx="7250268" cy="1218594"/>
          </a:xfrm>
          <a:prstGeom prst="rect">
            <a:avLst/>
          </a:prstGeom>
        </p:spPr>
        <p:txBody>
          <a:bodyPr/>
          <a:lstStyle/>
          <a:p>
            <a:r>
              <a:t>Başlık Metni</a:t>
            </a:r>
          </a:p>
        </p:txBody>
      </p:sp>
      <p:sp>
        <p:nvSpPr>
          <p:cNvPr id="49" name="Gövde Düzeyi Bir…"/>
          <p:cNvSpPr txBox="1">
            <a:spLocks noGrp="1"/>
          </p:cNvSpPr>
          <p:nvPr>
            <p:ph type="body" sz="quarter" idx="1"/>
          </p:nvPr>
        </p:nvSpPr>
        <p:spPr>
          <a:xfrm>
            <a:off x="1716312" y="2171458"/>
            <a:ext cx="3556178" cy="757425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sz="2400" b="1"/>
            </a:lvl1pPr>
            <a:lvl2pPr marL="0" indent="640080">
              <a:buSzTx/>
              <a:buFontTx/>
              <a:buNone/>
              <a:defRPr sz="2400" b="1"/>
            </a:lvl2pPr>
            <a:lvl3pPr marL="0" indent="1280160">
              <a:buSzTx/>
              <a:buFontTx/>
              <a:buNone/>
              <a:defRPr sz="2400" b="1"/>
            </a:lvl3pPr>
            <a:lvl4pPr marL="0" indent="1920239">
              <a:buSzTx/>
              <a:buFontTx/>
              <a:buNone/>
              <a:defRPr sz="2400" b="1"/>
            </a:lvl4pPr>
            <a:lvl5pPr marL="0" indent="2560320">
              <a:buSzTx/>
              <a:buFontTx/>
              <a:buNone/>
              <a:defRPr sz="2400" b="1"/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50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92888" y="2171458"/>
            <a:ext cx="3573691" cy="757425"/>
          </a:xfrm>
          <a:prstGeom prst="rect">
            <a:avLst/>
          </a:prstGeom>
          <a:ln w="12700"/>
        </p:spPr>
        <p:txBody>
          <a:bodyPr anchor="b"/>
          <a:lstStyle/>
          <a:p>
            <a:pPr marL="0" indent="0">
              <a:buSzTx/>
              <a:buFontTx/>
              <a:buNone/>
              <a:defRPr sz="2400" b="1"/>
            </a:pPr>
            <a:endParaRPr/>
          </a:p>
        </p:txBody>
      </p:sp>
      <p:sp>
        <p:nvSpPr>
          <p:cNvPr id="51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Başlık Metni"/>
          <p:cNvSpPr txBox="1">
            <a:spLocks noGrp="1"/>
          </p:cNvSpPr>
          <p:nvPr>
            <p:ph type="title"/>
          </p:nvPr>
        </p:nvSpPr>
        <p:spPr>
          <a:xfrm>
            <a:off x="1715216" y="961622"/>
            <a:ext cx="7250268" cy="1218594"/>
          </a:xfrm>
          <a:prstGeom prst="rect">
            <a:avLst/>
          </a:prstGeom>
        </p:spPr>
        <p:txBody>
          <a:bodyPr/>
          <a:lstStyle/>
          <a:p>
            <a:r>
              <a:t>Başlık Metni</a:t>
            </a:r>
          </a:p>
        </p:txBody>
      </p:sp>
      <p:sp>
        <p:nvSpPr>
          <p:cNvPr id="59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Başlık Metni"/>
          <p:cNvSpPr txBox="1">
            <a:spLocks noGrp="1"/>
          </p:cNvSpPr>
          <p:nvPr>
            <p:ph type="title"/>
          </p:nvPr>
        </p:nvSpPr>
        <p:spPr>
          <a:xfrm>
            <a:off x="1716312" y="1046265"/>
            <a:ext cx="2711189" cy="1471070"/>
          </a:xfrm>
          <a:prstGeom prst="rect">
            <a:avLst/>
          </a:prstGeom>
        </p:spPr>
        <p:txBody>
          <a:bodyPr anchor="b"/>
          <a:lstStyle>
            <a:lvl1pPr>
              <a:defRPr sz="3400"/>
            </a:lvl1pPr>
          </a:lstStyle>
          <a:p>
            <a:r>
              <a:t>Başlık Metni</a:t>
            </a:r>
          </a:p>
        </p:txBody>
      </p:sp>
      <p:sp>
        <p:nvSpPr>
          <p:cNvPr id="74" name="Gövde Düzeyi Bir…"/>
          <p:cNvSpPr txBox="1">
            <a:spLocks noGrp="1"/>
          </p:cNvSpPr>
          <p:nvPr>
            <p:ph type="body" sz="half" idx="1"/>
          </p:nvPr>
        </p:nvSpPr>
        <p:spPr>
          <a:xfrm>
            <a:off x="4710986" y="1533704"/>
            <a:ext cx="4255592" cy="4480339"/>
          </a:xfrm>
          <a:prstGeom prst="rect">
            <a:avLst/>
          </a:prstGeom>
        </p:spPr>
        <p:txBody>
          <a:bodyPr/>
          <a:lstStyle>
            <a:lvl1pPr marL="247303" indent="-247303">
              <a:defRPr sz="3400"/>
            </a:lvl1pPr>
            <a:lvl2pPr marL="919089" indent="-279009">
              <a:defRPr sz="3400"/>
            </a:lvl2pPr>
            <a:lvl3pPr marL="1609898" indent="-329738">
              <a:defRPr sz="3400"/>
            </a:lvl3pPr>
            <a:lvl4pPr marL="2308859" indent="-388619">
              <a:defRPr sz="3400"/>
            </a:lvl4pPr>
            <a:lvl5pPr marL="2948939" indent="-388619">
              <a:defRPr sz="3400"/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75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1716311" y="2517334"/>
            <a:ext cx="2711189" cy="3504005"/>
          </a:xfrm>
          <a:prstGeom prst="rect">
            <a:avLst/>
          </a:prstGeom>
          <a:ln w="12700"/>
        </p:spPr>
        <p:txBody>
          <a:bodyPr/>
          <a:lstStyle/>
          <a:p>
            <a:pPr marL="0" indent="0">
              <a:buSzTx/>
              <a:buFontTx/>
              <a:buNone/>
              <a:defRPr sz="1600"/>
            </a:pPr>
            <a:endParaRPr/>
          </a:p>
        </p:txBody>
      </p:sp>
      <p:sp>
        <p:nvSpPr>
          <p:cNvPr id="76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Başlık Metni"/>
          <p:cNvSpPr txBox="1">
            <a:spLocks noGrp="1"/>
          </p:cNvSpPr>
          <p:nvPr>
            <p:ph type="title"/>
          </p:nvPr>
        </p:nvSpPr>
        <p:spPr>
          <a:xfrm>
            <a:off x="1716312" y="1046265"/>
            <a:ext cx="2711189" cy="1471070"/>
          </a:xfrm>
          <a:prstGeom prst="rect">
            <a:avLst/>
          </a:prstGeom>
        </p:spPr>
        <p:txBody>
          <a:bodyPr anchor="b"/>
          <a:lstStyle>
            <a:lvl1pPr>
              <a:defRPr sz="3400"/>
            </a:lvl1pPr>
          </a:lstStyle>
          <a:p>
            <a:r>
              <a:t>Başlık Metni</a:t>
            </a:r>
          </a:p>
        </p:txBody>
      </p:sp>
      <p:sp>
        <p:nvSpPr>
          <p:cNvPr id="84" name="Picture Placeholder 2"/>
          <p:cNvSpPr>
            <a:spLocks noGrp="1"/>
          </p:cNvSpPr>
          <p:nvPr>
            <p:ph type="pic" sz="half" idx="13"/>
          </p:nvPr>
        </p:nvSpPr>
        <p:spPr>
          <a:xfrm>
            <a:off x="4710986" y="1533704"/>
            <a:ext cx="4255592" cy="4480339"/>
          </a:xfrm>
          <a:prstGeom prst="rect">
            <a:avLst/>
          </a:prstGeom>
          <a:ln w="12700"/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85" name="Gövde Düzeyi Bir…"/>
          <p:cNvSpPr txBox="1">
            <a:spLocks noGrp="1"/>
          </p:cNvSpPr>
          <p:nvPr>
            <p:ph type="body" sz="quarter" idx="1"/>
          </p:nvPr>
        </p:nvSpPr>
        <p:spPr>
          <a:xfrm>
            <a:off x="1716312" y="2517334"/>
            <a:ext cx="2711189" cy="3504005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/>
            </a:lvl1pPr>
            <a:lvl2pPr marL="0" indent="640080">
              <a:buSzTx/>
              <a:buFontTx/>
              <a:buNone/>
              <a:defRPr sz="1600"/>
            </a:lvl2pPr>
            <a:lvl3pPr marL="0" indent="1280160">
              <a:buSzTx/>
              <a:buFontTx/>
              <a:buNone/>
              <a:defRPr sz="1600"/>
            </a:lvl3pPr>
            <a:lvl4pPr marL="0" indent="1920239">
              <a:buSzTx/>
              <a:buFontTx/>
              <a:buNone/>
              <a:defRPr sz="1600"/>
            </a:lvl4pPr>
            <a:lvl5pPr marL="0" indent="2560320">
              <a:buSzTx/>
              <a:buFontTx/>
              <a:buNone/>
              <a:defRPr sz="1600"/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86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Başlık Metni"/>
          <p:cNvSpPr txBox="1">
            <a:spLocks noGrp="1"/>
          </p:cNvSpPr>
          <p:nvPr>
            <p:ph type="title"/>
          </p:nvPr>
        </p:nvSpPr>
        <p:spPr>
          <a:xfrm>
            <a:off x="1715216" y="961622"/>
            <a:ext cx="7250268" cy="1218594"/>
          </a:xfrm>
          <a:prstGeom prst="rect">
            <a:avLst/>
          </a:prstGeom>
        </p:spPr>
        <p:txBody>
          <a:bodyPr/>
          <a:lstStyle/>
          <a:p>
            <a:r>
              <a:t>Başlık Metni</a:t>
            </a:r>
          </a:p>
        </p:txBody>
      </p:sp>
      <p:sp>
        <p:nvSpPr>
          <p:cNvPr id="94" name="Gövde Düzeyi Bir…"/>
          <p:cNvSpPr txBox="1">
            <a:spLocks noGrp="1"/>
          </p:cNvSpPr>
          <p:nvPr>
            <p:ph type="body" sz="half" idx="1"/>
          </p:nvPr>
        </p:nvSpPr>
        <p:spPr>
          <a:xfrm>
            <a:off x="1715216" y="2304262"/>
            <a:ext cx="7250268" cy="4000199"/>
          </a:xfrm>
          <a:prstGeom prst="rect">
            <a:avLst/>
          </a:prstGeom>
        </p:spPr>
        <p:txBody>
          <a:bodyPr/>
          <a:lstStyle/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95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şlık Metni"/>
          <p:cNvSpPr txBox="1">
            <a:spLocks noGrp="1"/>
          </p:cNvSpPr>
          <p:nvPr>
            <p:ph type="title"/>
          </p:nvPr>
        </p:nvSpPr>
        <p:spPr>
          <a:xfrm>
            <a:off x="1557602" y="710605"/>
            <a:ext cx="7565496" cy="1386424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0021" tIns="30021" rIns="30021" bIns="30021" anchor="ctr">
            <a:normAutofit/>
          </a:bodyPr>
          <a:lstStyle/>
          <a:p>
            <a:r>
              <a:t>Başlık Metni</a:t>
            </a:r>
          </a:p>
        </p:txBody>
      </p:sp>
      <p:sp>
        <p:nvSpPr>
          <p:cNvPr id="4" name="Gövde Düzeyi Bir…"/>
          <p:cNvSpPr txBox="1">
            <a:spLocks noGrp="1"/>
          </p:cNvSpPr>
          <p:nvPr>
            <p:ph type="body" idx="1"/>
          </p:nvPr>
        </p:nvSpPr>
        <p:spPr>
          <a:xfrm>
            <a:off x="1557602" y="2097028"/>
            <a:ext cx="7565496" cy="4833512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0021" tIns="30021" rIns="30021" bIns="30021">
            <a:normAutofit/>
          </a:bodyPr>
          <a:lstStyle/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5" name="Slayt Numarası"/>
          <p:cNvSpPr txBox="1">
            <a:spLocks noGrp="1"/>
          </p:cNvSpPr>
          <p:nvPr>
            <p:ph type="sldNum" sz="quarter" idx="2"/>
          </p:nvPr>
        </p:nvSpPr>
        <p:spPr>
          <a:xfrm>
            <a:off x="8738256" y="6528748"/>
            <a:ext cx="227228" cy="216909"/>
          </a:xfrm>
          <a:prstGeom prst="rect">
            <a:avLst/>
          </a:prstGeom>
          <a:ln w="3175">
            <a:miter lim="400000"/>
          </a:ln>
        </p:spPr>
        <p:txBody>
          <a:bodyPr wrap="none" lIns="30021" tIns="30021" rIns="30021" bIns="30021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2" name="fr" descr="Genele Açık"/>
          <p:cNvSpPr txBox="1"/>
          <p:nvPr/>
        </p:nvSpPr>
        <p:spPr>
          <a:xfrm>
            <a:off x="0" y="7236460"/>
            <a:ext cx="10680700" cy="191433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0021" tIns="30021" rIns="30021" bIns="30021">
            <a:spAutoFit/>
          </a:bodyPr>
          <a:lstStyle>
            <a:lvl1pPr algn="r">
              <a:defRPr sz="600"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 algn="r"/>
            <a:r>
              <a:rPr lang="tr-TR" sz="850" b="0" i="0" u="none" baseline="0" smtClean="0">
                <a:solidFill>
                  <a:srgbClr val="000000"/>
                </a:solidFill>
                <a:latin typeface="verdana" panose="020B0604030504040204" pitchFamily="34" charset="0"/>
              </a:rPr>
              <a:t>Genele Açık</a:t>
            </a:r>
            <a:endParaRPr sz="850" b="0" i="0" u="none" baseline="0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transition spd="med"/>
  <p:txStyles>
    <p:titleStyle>
      <a:lvl1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titleStyle>
    <p:bodyStyle>
      <a:lvl1pPr marL="229772" marR="0" indent="-229772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911629" marR="0" indent="-271549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600200" marR="0" indent="-320039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2278684" marR="0" indent="-358444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2918764" marR="0" indent="-358444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3558844" marR="0" indent="-358444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4198925" marR="0" indent="-358445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4839004" marR="0" indent="-358444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5479084" marR="0" indent="-358445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background-01-01.jpg" descr="background-01-01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499" y="9529"/>
            <a:ext cx="10680701" cy="755078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4" name="Görüntü" descr="Görüntü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345418" y="1639477"/>
            <a:ext cx="7914966" cy="3164616"/>
          </a:xfrm>
          <a:prstGeom prst="rect">
            <a:avLst/>
          </a:prstGeom>
          <a:ln w="12700">
            <a:miter lim="400000"/>
          </a:ln>
        </p:spPr>
      </p:pic>
      <p:pic>
        <p:nvPicPr>
          <p:cNvPr id="115" name="Görüntü" descr="Görüntü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5019439" y="4796439"/>
            <a:ext cx="5879311" cy="2589023"/>
          </a:xfrm>
          <a:prstGeom prst="rect">
            <a:avLst/>
          </a:prstGeom>
          <a:ln w="12700">
            <a:miter lim="400000"/>
          </a:ln>
        </p:spPr>
      </p:pic>
      <p:pic>
        <p:nvPicPr>
          <p:cNvPr id="119" name="Resim 1" descr="Resim 1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305858" y="-72528"/>
            <a:ext cx="1825340" cy="871186"/>
          </a:xfrm>
          <a:prstGeom prst="rect">
            <a:avLst/>
          </a:prstGeom>
          <a:ln w="12700">
            <a:miter lim="400000"/>
          </a:ln>
        </p:spPr>
      </p:pic>
      <p:sp>
        <p:nvSpPr>
          <p:cNvPr id="116" name="Metin kutusu 5"/>
          <p:cNvSpPr txBox="1"/>
          <p:nvPr/>
        </p:nvSpPr>
        <p:spPr>
          <a:xfrm>
            <a:off x="415192" y="154831"/>
            <a:ext cx="9900428" cy="1386798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0021" tIns="30021" rIns="30021" bIns="30021"/>
          <a:lstStyle/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r>
              <a:rPr lang="tr-TR" sz="2800" b="1" u="sng" dirty="0"/>
              <a:t>KAMULAŞTIRMA DUYURUSU</a:t>
            </a:r>
          </a:p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endParaRPr dirty="0"/>
          </a:p>
        </p:txBody>
      </p:sp>
      <p:sp>
        <p:nvSpPr>
          <p:cNvPr id="7" name="Dikdörtgen 6"/>
          <p:cNvSpPr/>
          <p:nvPr/>
        </p:nvSpPr>
        <p:spPr>
          <a:xfrm>
            <a:off x="1037521" y="615714"/>
            <a:ext cx="9211379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500" b="1" dirty="0" smtClean="0"/>
              <a:t>ULU</a:t>
            </a:r>
            <a:r>
              <a:rPr lang="tr-TR" sz="2500" b="1" dirty="0" smtClean="0"/>
              <a:t> </a:t>
            </a:r>
            <a:r>
              <a:rPr lang="tr-TR" sz="2500" b="1" dirty="0" smtClean="0"/>
              <a:t>KÖYÜ</a:t>
            </a:r>
            <a:endParaRPr lang="tr-TR" sz="2500" dirty="0"/>
          </a:p>
          <a:p>
            <a:pPr algn="ctr"/>
            <a:r>
              <a:rPr lang="tr-TR" sz="1600" dirty="0"/>
              <a:t>Tesisi planlanan ve aşağıda detayları yer alan Enerji Nakil Hattı İçin </a:t>
            </a:r>
            <a:r>
              <a:rPr lang="tr-TR" sz="1600" b="1" dirty="0"/>
              <a:t>Acele Kamulaştırma Kararı </a:t>
            </a:r>
            <a:r>
              <a:rPr lang="tr-TR" sz="1600" dirty="0"/>
              <a:t>verilmiş olup,</a:t>
            </a:r>
            <a:br>
              <a:rPr lang="tr-TR" sz="1600" dirty="0"/>
            </a:br>
            <a:r>
              <a:rPr lang="tr-TR" sz="1600" dirty="0" smtClean="0"/>
              <a:t>İnebolu </a:t>
            </a:r>
            <a:r>
              <a:rPr lang="tr-TR" sz="1600" dirty="0"/>
              <a:t>Asliye Hukuk Mahkemesince belirlenen bedeller </a:t>
            </a:r>
            <a:r>
              <a:rPr lang="tr-TR" sz="1600" b="1" dirty="0"/>
              <a:t>Ziraat Bankası </a:t>
            </a:r>
            <a:r>
              <a:rPr lang="tr-TR" sz="1600" b="1" dirty="0" smtClean="0"/>
              <a:t>Bozkurt </a:t>
            </a:r>
            <a:r>
              <a:rPr lang="tr-TR" sz="1600" b="1" dirty="0"/>
              <a:t>Şubesine </a:t>
            </a:r>
            <a:r>
              <a:rPr lang="tr-TR" sz="1600" dirty="0"/>
              <a:t>yatırılmıştır.</a:t>
            </a:r>
          </a:p>
        </p:txBody>
      </p:sp>
      <p:sp>
        <p:nvSpPr>
          <p:cNvPr id="8" name="Dikdörtgen 7"/>
          <p:cNvSpPr/>
          <p:nvPr/>
        </p:nvSpPr>
        <p:spPr>
          <a:xfrm>
            <a:off x="5567469" y="5146108"/>
            <a:ext cx="4938606" cy="17804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u="sng" dirty="0">
                <a:solidFill>
                  <a:srgbClr val="00888A"/>
                </a:solidFill>
              </a:rPr>
              <a:t>BEDELLERİN ALINABİLMESİ İÇİN;</a:t>
            </a:r>
          </a:p>
          <a:p>
            <a:endParaRPr lang="tr-TR" sz="1100" dirty="0"/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1)</a:t>
            </a:r>
            <a:r>
              <a:rPr lang="tr-TR" sz="1200" dirty="0" smtClean="0"/>
              <a:t> İnebolu </a:t>
            </a:r>
            <a:r>
              <a:rPr lang="tr-TR" sz="1200" dirty="0"/>
              <a:t>Asliye Hukuk Mahkeme Kaleminden Belge Alınması,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2)</a:t>
            </a:r>
            <a:r>
              <a:rPr lang="tr-TR" sz="1200" dirty="0" smtClean="0"/>
              <a:t> </a:t>
            </a:r>
            <a:r>
              <a:rPr lang="tr-TR" sz="1200" dirty="0" err="1" smtClean="0"/>
              <a:t>Takyidatlı</a:t>
            </a:r>
            <a:r>
              <a:rPr lang="tr-TR" sz="1200" dirty="0" smtClean="0"/>
              <a:t> </a:t>
            </a:r>
            <a:r>
              <a:rPr lang="tr-TR" sz="1200" dirty="0"/>
              <a:t>Tapu Kaydı,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3) </a:t>
            </a:r>
            <a:r>
              <a:rPr lang="tr-TR" sz="1200" dirty="0" smtClean="0"/>
              <a:t>Kimlik </a:t>
            </a:r>
            <a:r>
              <a:rPr lang="tr-TR" sz="1200" dirty="0"/>
              <a:t>Belgesi,</a:t>
            </a:r>
          </a:p>
          <a:p>
            <a:r>
              <a:rPr lang="tr-TR" sz="1300" dirty="0"/>
              <a:t> </a:t>
            </a:r>
            <a:endParaRPr lang="tr-TR" sz="1300" dirty="0" smtClean="0"/>
          </a:p>
          <a:p>
            <a:r>
              <a:rPr lang="tr-TR" sz="1300" dirty="0" smtClean="0"/>
              <a:t>ile </a:t>
            </a:r>
            <a:r>
              <a:rPr lang="tr-TR" sz="1300" b="1" dirty="0"/>
              <a:t>Ziraat Bankası </a:t>
            </a:r>
            <a:r>
              <a:rPr lang="tr-TR" sz="1300" b="1" dirty="0" smtClean="0"/>
              <a:t>Bozkurt</a:t>
            </a:r>
            <a:r>
              <a:rPr lang="tr-TR" sz="1300" b="1" dirty="0" smtClean="0"/>
              <a:t> </a:t>
            </a:r>
            <a:r>
              <a:rPr lang="tr-TR" sz="1300" b="1" dirty="0"/>
              <a:t>Şubesine</a:t>
            </a:r>
            <a:r>
              <a:rPr lang="tr-TR" sz="1300" dirty="0"/>
              <a:t> başvuru yapılması gerekmektedir</a:t>
            </a:r>
            <a:r>
              <a:rPr lang="tr-TR" sz="1300" dirty="0" smtClean="0"/>
              <a:t>.</a:t>
            </a:r>
          </a:p>
          <a:p>
            <a:r>
              <a:rPr lang="tr-TR" sz="1200" dirty="0" smtClean="0"/>
              <a:t> </a:t>
            </a:r>
            <a:r>
              <a:rPr lang="tr-TR" sz="1000" b="1" dirty="0" smtClean="0"/>
              <a:t>Not</a:t>
            </a:r>
            <a:r>
              <a:rPr lang="tr-TR" sz="1000" b="1" dirty="0"/>
              <a:t>:</a:t>
            </a:r>
            <a:r>
              <a:rPr lang="tr-TR" sz="1000" dirty="0"/>
              <a:t> Yaşanabilecek olası aksaklıklarda iletişim için, </a:t>
            </a:r>
            <a:r>
              <a:rPr lang="tr-TR" sz="1000" b="1" dirty="0"/>
              <a:t>186 Çağrı Merkezi </a:t>
            </a:r>
            <a:r>
              <a:rPr lang="tr-TR" sz="1000" dirty="0"/>
              <a:t>ile iletişime geçilebilir.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tr-TR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Tablo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4615"/>
              </p:ext>
            </p:extLst>
          </p:nvPr>
        </p:nvGraphicFramePr>
        <p:xfrm>
          <a:off x="415192" y="5428426"/>
          <a:ext cx="4699000" cy="1800225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863600">
                  <a:extLst>
                    <a:ext uri="{9D8B030D-6E8A-4147-A177-3AD203B41FA5}">
                      <a16:colId xmlns:a16="http://schemas.microsoft.com/office/drawing/2014/main" val="3955673110"/>
                    </a:ext>
                  </a:extLst>
                </a:gridCol>
                <a:gridCol w="647700">
                  <a:extLst>
                    <a:ext uri="{9D8B030D-6E8A-4147-A177-3AD203B41FA5}">
                      <a16:colId xmlns:a16="http://schemas.microsoft.com/office/drawing/2014/main" val="2659930341"/>
                    </a:ext>
                  </a:extLst>
                </a:gridCol>
                <a:gridCol w="749300">
                  <a:extLst>
                    <a:ext uri="{9D8B030D-6E8A-4147-A177-3AD203B41FA5}">
                      <a16:colId xmlns:a16="http://schemas.microsoft.com/office/drawing/2014/main" val="87172810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4133621559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644824245"/>
                    </a:ext>
                  </a:extLst>
                </a:gridCol>
              </a:tblGrid>
              <a:tr h="161925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ULU KÖY KÖK - DARSU KÖK  ENERJİ NAKİL HATTI  TESİSİ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923833"/>
                  </a:ext>
                </a:extLst>
              </a:tr>
              <a:tr h="161925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KAMULAŞTIRILMASINDA KAMU YARARI BULUNAN TAŞINMAZLAR LİSTESİ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8374432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İLİ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İLÇESİ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KÖYÜ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ADA NO 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PARSEL NO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585065422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KASTAMONU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BOZKURT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ULU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198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13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3381311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KASTAMONU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BOZKURT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ULU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199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9,17,20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912454940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KASTAMONU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BOZKURT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ULU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202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35,39,40,41,50,51,53,54,55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784962817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KASTAMONU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BOZKURT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ULU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201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2,3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56944009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KASTAMONU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BOZKURT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ULU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110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1,2,3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890596086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KASTAMONU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BOZKURT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ULU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190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2,3,4,5,8,9,22,23,24,28,34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949308992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KASTAMONU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BOZKURT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ULU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161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1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896064486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KASTAMONU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BOZKURT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ULU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160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</a:rPr>
                        <a:t>2,3,9,11,14</a:t>
                      </a:r>
                      <a:endParaRPr lang="tr-TR" sz="1000" b="0" i="0" u="none" strike="noStrike" dirty="0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02870507"/>
                  </a:ext>
                </a:extLst>
              </a:tr>
            </a:tbl>
          </a:graphicData>
        </a:graphic>
      </p:graphicFrame>
      <p:pic>
        <p:nvPicPr>
          <p:cNvPr id="5" name="Resim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89412" y="2002512"/>
            <a:ext cx="7195096" cy="2099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0002130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background-01-01.jpg" descr="background-01-01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499" y="9529"/>
            <a:ext cx="10680701" cy="755078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4" name="Görüntü" descr="Görüntü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345418" y="1639477"/>
            <a:ext cx="7914966" cy="3164616"/>
          </a:xfrm>
          <a:prstGeom prst="rect">
            <a:avLst/>
          </a:prstGeom>
          <a:ln w="12700">
            <a:miter lim="400000"/>
          </a:ln>
        </p:spPr>
      </p:pic>
      <p:pic>
        <p:nvPicPr>
          <p:cNvPr id="115" name="Görüntü" descr="Görüntü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5019439" y="4796439"/>
            <a:ext cx="5879311" cy="2589023"/>
          </a:xfrm>
          <a:prstGeom prst="rect">
            <a:avLst/>
          </a:prstGeom>
          <a:ln w="12700">
            <a:miter lim="400000"/>
          </a:ln>
        </p:spPr>
      </p:pic>
      <p:pic>
        <p:nvPicPr>
          <p:cNvPr id="119" name="Resim 1" descr="Resim 1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305858" y="-72528"/>
            <a:ext cx="1825340" cy="871186"/>
          </a:xfrm>
          <a:prstGeom prst="rect">
            <a:avLst/>
          </a:prstGeom>
          <a:ln w="12700">
            <a:miter lim="400000"/>
          </a:ln>
        </p:spPr>
      </p:pic>
      <p:sp>
        <p:nvSpPr>
          <p:cNvPr id="116" name="Metin kutusu 5"/>
          <p:cNvSpPr txBox="1"/>
          <p:nvPr/>
        </p:nvSpPr>
        <p:spPr>
          <a:xfrm>
            <a:off x="415192" y="154831"/>
            <a:ext cx="9900428" cy="1386798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0021" tIns="30021" rIns="30021" bIns="30021"/>
          <a:lstStyle/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r>
              <a:rPr lang="tr-TR" sz="2800" b="1" u="sng" dirty="0"/>
              <a:t>KAMULAŞTIRMA DUYURUSU</a:t>
            </a:r>
          </a:p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endParaRPr dirty="0"/>
          </a:p>
        </p:txBody>
      </p:sp>
      <p:sp>
        <p:nvSpPr>
          <p:cNvPr id="7" name="Dikdörtgen 6"/>
          <p:cNvSpPr/>
          <p:nvPr/>
        </p:nvSpPr>
        <p:spPr>
          <a:xfrm>
            <a:off x="1037521" y="615714"/>
            <a:ext cx="9211379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500" b="1" dirty="0"/>
              <a:t>KEŞLİK</a:t>
            </a:r>
            <a:r>
              <a:rPr lang="tr-TR" sz="2500" b="1" dirty="0" smtClean="0"/>
              <a:t> </a:t>
            </a:r>
            <a:r>
              <a:rPr lang="tr-TR" sz="2500" b="1" dirty="0" smtClean="0"/>
              <a:t>KÖYÜ</a:t>
            </a:r>
            <a:endParaRPr lang="tr-TR" sz="2500" dirty="0"/>
          </a:p>
          <a:p>
            <a:pPr algn="ctr"/>
            <a:r>
              <a:rPr lang="tr-TR" sz="1600" dirty="0"/>
              <a:t>Tesisi planlanan ve aşağıda detayları yer alan Enerji Nakil Hattı İçin </a:t>
            </a:r>
            <a:r>
              <a:rPr lang="tr-TR" sz="1600" b="1" dirty="0"/>
              <a:t>Acele Kamulaştırma Kararı </a:t>
            </a:r>
            <a:r>
              <a:rPr lang="tr-TR" sz="1600" dirty="0"/>
              <a:t>verilmiş olup,</a:t>
            </a:r>
            <a:br>
              <a:rPr lang="tr-TR" sz="1600" dirty="0"/>
            </a:br>
            <a:r>
              <a:rPr lang="tr-TR" sz="1600" dirty="0" smtClean="0"/>
              <a:t>İnebolu </a:t>
            </a:r>
            <a:r>
              <a:rPr lang="tr-TR" sz="1600" dirty="0"/>
              <a:t>Asliye Hukuk Mahkemesince belirlenen bedeller </a:t>
            </a:r>
            <a:r>
              <a:rPr lang="tr-TR" sz="1600" b="1" dirty="0"/>
              <a:t>Ziraat Bankası </a:t>
            </a:r>
            <a:r>
              <a:rPr lang="tr-TR" sz="1600" b="1" dirty="0" smtClean="0"/>
              <a:t>Bozkurt </a:t>
            </a:r>
            <a:r>
              <a:rPr lang="tr-TR" sz="1600" b="1" dirty="0"/>
              <a:t>Şubesine </a:t>
            </a:r>
            <a:r>
              <a:rPr lang="tr-TR" sz="1600" dirty="0"/>
              <a:t>yatırılmıştır.</a:t>
            </a:r>
          </a:p>
        </p:txBody>
      </p:sp>
      <p:sp>
        <p:nvSpPr>
          <p:cNvPr id="8" name="Dikdörtgen 7"/>
          <p:cNvSpPr/>
          <p:nvPr/>
        </p:nvSpPr>
        <p:spPr>
          <a:xfrm>
            <a:off x="5567469" y="5146108"/>
            <a:ext cx="4938606" cy="17804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u="sng" dirty="0">
                <a:solidFill>
                  <a:srgbClr val="00888A"/>
                </a:solidFill>
              </a:rPr>
              <a:t>BEDELLERİN ALINABİLMESİ İÇİN;</a:t>
            </a:r>
          </a:p>
          <a:p>
            <a:endParaRPr lang="tr-TR" sz="1100" dirty="0"/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1)</a:t>
            </a:r>
            <a:r>
              <a:rPr lang="tr-TR" sz="1200" dirty="0" smtClean="0"/>
              <a:t> İnebolu </a:t>
            </a:r>
            <a:r>
              <a:rPr lang="tr-TR" sz="1200" dirty="0"/>
              <a:t>Asliye Hukuk Mahkeme Kaleminden Belge Alınması,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2)</a:t>
            </a:r>
            <a:r>
              <a:rPr lang="tr-TR" sz="1200" dirty="0" smtClean="0"/>
              <a:t> </a:t>
            </a:r>
            <a:r>
              <a:rPr lang="tr-TR" sz="1200" dirty="0" err="1" smtClean="0"/>
              <a:t>Takyidatlı</a:t>
            </a:r>
            <a:r>
              <a:rPr lang="tr-TR" sz="1200" dirty="0" smtClean="0"/>
              <a:t> </a:t>
            </a:r>
            <a:r>
              <a:rPr lang="tr-TR" sz="1200" dirty="0"/>
              <a:t>Tapu Kaydı,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3) </a:t>
            </a:r>
            <a:r>
              <a:rPr lang="tr-TR" sz="1200" dirty="0" smtClean="0"/>
              <a:t>Kimlik </a:t>
            </a:r>
            <a:r>
              <a:rPr lang="tr-TR" sz="1200" dirty="0"/>
              <a:t>Belgesi,</a:t>
            </a:r>
          </a:p>
          <a:p>
            <a:r>
              <a:rPr lang="tr-TR" sz="1300" dirty="0"/>
              <a:t> </a:t>
            </a:r>
            <a:endParaRPr lang="tr-TR" sz="1300" dirty="0" smtClean="0"/>
          </a:p>
          <a:p>
            <a:r>
              <a:rPr lang="tr-TR" sz="1300" dirty="0" smtClean="0"/>
              <a:t>ile </a:t>
            </a:r>
            <a:r>
              <a:rPr lang="tr-TR" sz="1300" b="1" dirty="0"/>
              <a:t>Ziraat Bankası </a:t>
            </a:r>
            <a:r>
              <a:rPr lang="tr-TR" sz="1300" b="1" dirty="0" smtClean="0"/>
              <a:t>Bozkurt</a:t>
            </a:r>
            <a:r>
              <a:rPr lang="tr-TR" sz="1300" b="1" dirty="0" smtClean="0"/>
              <a:t> </a:t>
            </a:r>
            <a:r>
              <a:rPr lang="tr-TR" sz="1300" b="1" dirty="0"/>
              <a:t>Şubesine</a:t>
            </a:r>
            <a:r>
              <a:rPr lang="tr-TR" sz="1300" dirty="0"/>
              <a:t> başvuru yapılması gerekmektedir</a:t>
            </a:r>
            <a:r>
              <a:rPr lang="tr-TR" sz="1300" dirty="0" smtClean="0"/>
              <a:t>.</a:t>
            </a:r>
          </a:p>
          <a:p>
            <a:r>
              <a:rPr lang="tr-TR" sz="1200" dirty="0" smtClean="0"/>
              <a:t> </a:t>
            </a:r>
            <a:r>
              <a:rPr lang="tr-TR" sz="1000" b="1" dirty="0" smtClean="0"/>
              <a:t>Not</a:t>
            </a:r>
            <a:r>
              <a:rPr lang="tr-TR" sz="1000" b="1" dirty="0"/>
              <a:t>:</a:t>
            </a:r>
            <a:r>
              <a:rPr lang="tr-TR" sz="1000" dirty="0"/>
              <a:t> Yaşanabilecek olası aksaklıklarda iletişim için, </a:t>
            </a:r>
            <a:r>
              <a:rPr lang="tr-TR" sz="1000" b="1" dirty="0"/>
              <a:t>186 Çağrı Merkezi </a:t>
            </a:r>
            <a:r>
              <a:rPr lang="tr-TR" sz="1000" dirty="0"/>
              <a:t>ile iletişime geçilebilir.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tr-TR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Tablo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1649103"/>
              </p:ext>
            </p:extLst>
          </p:nvPr>
        </p:nvGraphicFramePr>
        <p:xfrm>
          <a:off x="345839" y="5191601"/>
          <a:ext cx="4673600" cy="198120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863600">
                  <a:extLst>
                    <a:ext uri="{9D8B030D-6E8A-4147-A177-3AD203B41FA5}">
                      <a16:colId xmlns:a16="http://schemas.microsoft.com/office/drawing/2014/main" val="939613905"/>
                    </a:ext>
                  </a:extLst>
                </a:gridCol>
                <a:gridCol w="647700">
                  <a:extLst>
                    <a:ext uri="{9D8B030D-6E8A-4147-A177-3AD203B41FA5}">
                      <a16:colId xmlns:a16="http://schemas.microsoft.com/office/drawing/2014/main" val="945557756"/>
                    </a:ext>
                  </a:extLst>
                </a:gridCol>
                <a:gridCol w="558800">
                  <a:extLst>
                    <a:ext uri="{9D8B030D-6E8A-4147-A177-3AD203B41FA5}">
                      <a16:colId xmlns:a16="http://schemas.microsoft.com/office/drawing/2014/main" val="2264110370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585606290"/>
                    </a:ext>
                  </a:extLst>
                </a:gridCol>
                <a:gridCol w="1993900">
                  <a:extLst>
                    <a:ext uri="{9D8B030D-6E8A-4147-A177-3AD203B41FA5}">
                      <a16:colId xmlns:a16="http://schemas.microsoft.com/office/drawing/2014/main" val="428036684"/>
                    </a:ext>
                  </a:extLst>
                </a:gridCol>
              </a:tblGrid>
              <a:tr h="161925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ULU KÖY KÖK - DARSU KÖK  ENERJİ NAKİL HATTI  TESİSİ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6584815"/>
                  </a:ext>
                </a:extLst>
              </a:tr>
              <a:tr h="161925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KAMULAŞTIRILMASINDA KAMU YARARI BULUNAN TAŞINMAZLAR LİSTESİ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2831694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İLİ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İLÇESİ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KÖYÜ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ADA NO 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PARSEL NO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81358081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KASTAMONU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BOZKURT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KEŞLİK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170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1,2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22319194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KASTAMONU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BOZKURT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KEŞLİK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103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116,120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52440978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KASTAMONU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BOZKURT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KEŞLİK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102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1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831900070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KASTAMONU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BOZKURT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KEŞLİK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135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16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083682062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KASTAMONU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BOZKURT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KEŞLİK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136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2,3,6,16,18,19,20,21,24,25,26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934831336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KASTAMONU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BOZKURT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KEŞLİK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147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3,4,5,7,13,17,18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58469172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KASTAMONU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BOZKURT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KEŞLİK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146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1,2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154158215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KASTAMONU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BOZKURT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KEŞLİK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151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13,14,15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668104270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KASTAMONU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BOZKURT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KEŞLİK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152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</a:rPr>
                        <a:t>12</a:t>
                      </a:r>
                      <a:endParaRPr lang="tr-TR" sz="1000" b="0" i="0" u="none" strike="noStrike" dirty="0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216508557"/>
                  </a:ext>
                </a:extLst>
              </a:tr>
            </a:tbl>
          </a:graphicData>
        </a:graphic>
      </p:graphicFrame>
      <p:pic>
        <p:nvPicPr>
          <p:cNvPr id="4" name="Resim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82440" y="1934879"/>
            <a:ext cx="7233961" cy="2392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870176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background-01-01.jpg" descr="background-01-01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499" y="9529"/>
            <a:ext cx="10680701" cy="755078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4" name="Görüntü" descr="Görüntü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345418" y="1639477"/>
            <a:ext cx="7914966" cy="3164616"/>
          </a:xfrm>
          <a:prstGeom prst="rect">
            <a:avLst/>
          </a:prstGeom>
          <a:ln w="12700">
            <a:miter lim="400000"/>
          </a:ln>
        </p:spPr>
      </p:pic>
      <p:pic>
        <p:nvPicPr>
          <p:cNvPr id="115" name="Görüntü" descr="Görüntü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5019439" y="4796439"/>
            <a:ext cx="5879311" cy="2589023"/>
          </a:xfrm>
          <a:prstGeom prst="rect">
            <a:avLst/>
          </a:prstGeom>
          <a:ln w="12700">
            <a:miter lim="400000"/>
          </a:ln>
        </p:spPr>
      </p:pic>
      <p:pic>
        <p:nvPicPr>
          <p:cNvPr id="119" name="Resim 1" descr="Resim 1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305858" y="-72528"/>
            <a:ext cx="1825340" cy="871186"/>
          </a:xfrm>
          <a:prstGeom prst="rect">
            <a:avLst/>
          </a:prstGeom>
          <a:ln w="12700">
            <a:miter lim="400000"/>
          </a:ln>
        </p:spPr>
      </p:pic>
      <p:sp>
        <p:nvSpPr>
          <p:cNvPr id="116" name="Metin kutusu 5"/>
          <p:cNvSpPr txBox="1"/>
          <p:nvPr/>
        </p:nvSpPr>
        <p:spPr>
          <a:xfrm>
            <a:off x="415192" y="154831"/>
            <a:ext cx="9900428" cy="1386798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0021" tIns="30021" rIns="30021" bIns="30021"/>
          <a:lstStyle/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r>
              <a:rPr lang="tr-TR" sz="2800" b="1" u="sng" dirty="0"/>
              <a:t>KAMULAŞTIRMA DUYURUSU</a:t>
            </a:r>
          </a:p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endParaRPr dirty="0"/>
          </a:p>
        </p:txBody>
      </p:sp>
      <p:sp>
        <p:nvSpPr>
          <p:cNvPr id="7" name="Dikdörtgen 6"/>
          <p:cNvSpPr/>
          <p:nvPr/>
        </p:nvSpPr>
        <p:spPr>
          <a:xfrm>
            <a:off x="1037521" y="615714"/>
            <a:ext cx="9211379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500" b="1" dirty="0"/>
              <a:t>KUTLUCA</a:t>
            </a:r>
            <a:r>
              <a:rPr lang="tr-TR" sz="2500" b="1" dirty="0" smtClean="0"/>
              <a:t> </a:t>
            </a:r>
            <a:r>
              <a:rPr lang="tr-TR" sz="2500" b="1" dirty="0" smtClean="0"/>
              <a:t>KÖYÜ</a:t>
            </a:r>
            <a:endParaRPr lang="tr-TR" sz="2500" dirty="0"/>
          </a:p>
          <a:p>
            <a:pPr algn="ctr"/>
            <a:r>
              <a:rPr lang="tr-TR" sz="1600" dirty="0"/>
              <a:t>Tesisi planlanan ve aşağıda detayları yer alan Enerji Nakil Hattı İçin </a:t>
            </a:r>
            <a:r>
              <a:rPr lang="tr-TR" sz="1600" b="1" dirty="0"/>
              <a:t>Acele Kamulaştırma Kararı </a:t>
            </a:r>
            <a:r>
              <a:rPr lang="tr-TR" sz="1600" dirty="0"/>
              <a:t>verilmiş olup,</a:t>
            </a:r>
            <a:br>
              <a:rPr lang="tr-TR" sz="1600" dirty="0"/>
            </a:br>
            <a:r>
              <a:rPr lang="tr-TR" sz="1600" dirty="0" smtClean="0"/>
              <a:t>İnebolu </a:t>
            </a:r>
            <a:r>
              <a:rPr lang="tr-TR" sz="1600" dirty="0"/>
              <a:t>Asliye Hukuk Mahkemesince belirlenen bedeller </a:t>
            </a:r>
            <a:r>
              <a:rPr lang="tr-TR" sz="1600" b="1" dirty="0"/>
              <a:t>Ziraat Bankası </a:t>
            </a:r>
            <a:r>
              <a:rPr lang="tr-TR" sz="1600" b="1" dirty="0" smtClean="0"/>
              <a:t>Bozkurt </a:t>
            </a:r>
            <a:r>
              <a:rPr lang="tr-TR" sz="1600" b="1" dirty="0"/>
              <a:t>Şubesine </a:t>
            </a:r>
            <a:r>
              <a:rPr lang="tr-TR" sz="1600" dirty="0"/>
              <a:t>yatırılmıştır.</a:t>
            </a:r>
          </a:p>
        </p:txBody>
      </p:sp>
      <p:sp>
        <p:nvSpPr>
          <p:cNvPr id="8" name="Dikdörtgen 7"/>
          <p:cNvSpPr/>
          <p:nvPr/>
        </p:nvSpPr>
        <p:spPr>
          <a:xfrm>
            <a:off x="5567469" y="5146108"/>
            <a:ext cx="4938606" cy="17804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u="sng" dirty="0">
                <a:solidFill>
                  <a:srgbClr val="00888A"/>
                </a:solidFill>
              </a:rPr>
              <a:t>BEDELLERİN ALINABİLMESİ İÇİN;</a:t>
            </a:r>
          </a:p>
          <a:p>
            <a:endParaRPr lang="tr-TR" sz="1100" dirty="0"/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1)</a:t>
            </a:r>
            <a:r>
              <a:rPr lang="tr-TR" sz="1200" dirty="0" smtClean="0"/>
              <a:t> İnebolu </a:t>
            </a:r>
            <a:r>
              <a:rPr lang="tr-TR" sz="1200" dirty="0"/>
              <a:t>Asliye Hukuk Mahkeme Kaleminden Belge Alınması,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2)</a:t>
            </a:r>
            <a:r>
              <a:rPr lang="tr-TR" sz="1200" dirty="0" smtClean="0"/>
              <a:t> </a:t>
            </a:r>
            <a:r>
              <a:rPr lang="tr-TR" sz="1200" dirty="0" err="1" smtClean="0"/>
              <a:t>Takyidatlı</a:t>
            </a:r>
            <a:r>
              <a:rPr lang="tr-TR" sz="1200" dirty="0" smtClean="0"/>
              <a:t> </a:t>
            </a:r>
            <a:r>
              <a:rPr lang="tr-TR" sz="1200" dirty="0"/>
              <a:t>Tapu Kaydı,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3) </a:t>
            </a:r>
            <a:r>
              <a:rPr lang="tr-TR" sz="1200" dirty="0" smtClean="0"/>
              <a:t>Kimlik </a:t>
            </a:r>
            <a:r>
              <a:rPr lang="tr-TR" sz="1200" dirty="0"/>
              <a:t>Belgesi,</a:t>
            </a:r>
          </a:p>
          <a:p>
            <a:r>
              <a:rPr lang="tr-TR" sz="1300" dirty="0"/>
              <a:t> </a:t>
            </a:r>
            <a:endParaRPr lang="tr-TR" sz="1300" dirty="0" smtClean="0"/>
          </a:p>
          <a:p>
            <a:r>
              <a:rPr lang="tr-TR" sz="1300" dirty="0" smtClean="0"/>
              <a:t>ile </a:t>
            </a:r>
            <a:r>
              <a:rPr lang="tr-TR" sz="1300" b="1" dirty="0"/>
              <a:t>Ziraat Bankası </a:t>
            </a:r>
            <a:r>
              <a:rPr lang="tr-TR" sz="1300" b="1" dirty="0" smtClean="0"/>
              <a:t>Bozkurt</a:t>
            </a:r>
            <a:r>
              <a:rPr lang="tr-TR" sz="1300" b="1" dirty="0" smtClean="0"/>
              <a:t> </a:t>
            </a:r>
            <a:r>
              <a:rPr lang="tr-TR" sz="1300" b="1" dirty="0"/>
              <a:t>Şubesine</a:t>
            </a:r>
            <a:r>
              <a:rPr lang="tr-TR" sz="1300" dirty="0"/>
              <a:t> başvuru yapılması gerekmektedir</a:t>
            </a:r>
            <a:r>
              <a:rPr lang="tr-TR" sz="1300" dirty="0" smtClean="0"/>
              <a:t>.</a:t>
            </a:r>
          </a:p>
          <a:p>
            <a:r>
              <a:rPr lang="tr-TR" sz="1200" dirty="0" smtClean="0"/>
              <a:t> </a:t>
            </a:r>
            <a:r>
              <a:rPr lang="tr-TR" sz="1000" b="1" dirty="0" smtClean="0"/>
              <a:t>Not</a:t>
            </a:r>
            <a:r>
              <a:rPr lang="tr-TR" sz="1000" b="1" dirty="0"/>
              <a:t>:</a:t>
            </a:r>
            <a:r>
              <a:rPr lang="tr-TR" sz="1000" dirty="0"/>
              <a:t> Yaşanabilecek olası aksaklıklarda iletişim için, </a:t>
            </a:r>
            <a:r>
              <a:rPr lang="tr-TR" sz="1000" b="1" dirty="0"/>
              <a:t>186 Çağrı Merkezi </a:t>
            </a:r>
            <a:r>
              <a:rPr lang="tr-TR" sz="1000" dirty="0"/>
              <a:t>ile iletişime geçilebilir.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tr-TR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Tablo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00879"/>
              </p:ext>
            </p:extLst>
          </p:nvPr>
        </p:nvGraphicFramePr>
        <p:xfrm>
          <a:off x="155339" y="5372576"/>
          <a:ext cx="4864100" cy="161925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863600">
                  <a:extLst>
                    <a:ext uri="{9D8B030D-6E8A-4147-A177-3AD203B41FA5}">
                      <a16:colId xmlns:a16="http://schemas.microsoft.com/office/drawing/2014/main" val="1039695592"/>
                    </a:ext>
                  </a:extLst>
                </a:gridCol>
                <a:gridCol w="647700">
                  <a:extLst>
                    <a:ext uri="{9D8B030D-6E8A-4147-A177-3AD203B41FA5}">
                      <a16:colId xmlns:a16="http://schemas.microsoft.com/office/drawing/2014/main" val="1134747363"/>
                    </a:ext>
                  </a:extLst>
                </a:gridCol>
                <a:gridCol w="749300">
                  <a:extLst>
                    <a:ext uri="{9D8B030D-6E8A-4147-A177-3AD203B41FA5}">
                      <a16:colId xmlns:a16="http://schemas.microsoft.com/office/drawing/2014/main" val="3694953490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981571787"/>
                    </a:ext>
                  </a:extLst>
                </a:gridCol>
                <a:gridCol w="1993900">
                  <a:extLst>
                    <a:ext uri="{9D8B030D-6E8A-4147-A177-3AD203B41FA5}">
                      <a16:colId xmlns:a16="http://schemas.microsoft.com/office/drawing/2014/main" val="160771775"/>
                    </a:ext>
                  </a:extLst>
                </a:gridCol>
              </a:tblGrid>
              <a:tr h="161925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ULU KÖY KÖK - DARSU KÖK  ENERJİ NAKİL HATTI  TESİSİ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3347791"/>
                  </a:ext>
                </a:extLst>
              </a:tr>
              <a:tr h="161925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KAMULAŞTIRILMASINDA KAMU YARARI BULUNAN TAŞINMAZLAR LİSTESİ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9422603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İLİ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İLÇESİ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KÖYÜ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ADA NO 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PARSEL NO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61807058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KASTAMONU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BOZKURT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KUTLUCA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176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6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660435416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KASTAMONU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BOZKURT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KUTLUCA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177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2,3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69090827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KASTAMONU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BOZKURT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KUTLUCA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213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1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85077577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KASTAMONU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BOZKURT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KUTLUCA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206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1,2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79896865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KASTAMONU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BOZKURT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KUTLUCA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201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1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606075827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KASTAMONU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BOZKURT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KUTLUCA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200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1,2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51684150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KASTAMONU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BOZKURT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KUTLUCA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198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</a:rPr>
                        <a:t>1,2</a:t>
                      </a:r>
                      <a:endParaRPr lang="tr-TR" sz="1000" b="0" i="0" u="none" strike="noStrike" dirty="0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430154606"/>
                  </a:ext>
                </a:extLst>
              </a:tr>
            </a:tbl>
          </a:graphicData>
        </a:graphic>
      </p:graphicFrame>
      <p:pic>
        <p:nvPicPr>
          <p:cNvPr id="3" name="Resim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18731" y="2030414"/>
            <a:ext cx="7367283" cy="2158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8520922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background-01-01.jpg" descr="background-01-01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499" y="9529"/>
            <a:ext cx="10680701" cy="755078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4" name="Görüntü" descr="Görüntü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345418" y="1639477"/>
            <a:ext cx="7914966" cy="3164616"/>
          </a:xfrm>
          <a:prstGeom prst="rect">
            <a:avLst/>
          </a:prstGeom>
          <a:ln w="12700">
            <a:miter lim="400000"/>
          </a:ln>
        </p:spPr>
      </p:pic>
      <p:pic>
        <p:nvPicPr>
          <p:cNvPr id="115" name="Görüntü" descr="Görüntü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5019439" y="4796439"/>
            <a:ext cx="5879311" cy="2589023"/>
          </a:xfrm>
          <a:prstGeom prst="rect">
            <a:avLst/>
          </a:prstGeom>
          <a:ln w="12700">
            <a:miter lim="400000"/>
          </a:ln>
        </p:spPr>
      </p:pic>
      <p:pic>
        <p:nvPicPr>
          <p:cNvPr id="119" name="Resim 1" descr="Resim 1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305858" y="-72528"/>
            <a:ext cx="1825340" cy="871186"/>
          </a:xfrm>
          <a:prstGeom prst="rect">
            <a:avLst/>
          </a:prstGeom>
          <a:ln w="12700">
            <a:miter lim="400000"/>
          </a:ln>
        </p:spPr>
      </p:pic>
      <p:sp>
        <p:nvSpPr>
          <p:cNvPr id="116" name="Metin kutusu 5"/>
          <p:cNvSpPr txBox="1"/>
          <p:nvPr/>
        </p:nvSpPr>
        <p:spPr>
          <a:xfrm>
            <a:off x="415192" y="154831"/>
            <a:ext cx="9900428" cy="1386798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0021" tIns="30021" rIns="30021" bIns="30021"/>
          <a:lstStyle/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r>
              <a:rPr lang="tr-TR" sz="2800" b="1" u="sng" dirty="0"/>
              <a:t>KAMULAŞTIRMA DUYURUSU</a:t>
            </a:r>
          </a:p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endParaRPr dirty="0"/>
          </a:p>
        </p:txBody>
      </p:sp>
      <p:sp>
        <p:nvSpPr>
          <p:cNvPr id="7" name="Dikdörtgen 6"/>
          <p:cNvSpPr/>
          <p:nvPr/>
        </p:nvSpPr>
        <p:spPr>
          <a:xfrm>
            <a:off x="1037521" y="615714"/>
            <a:ext cx="9211379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500" b="1" dirty="0"/>
              <a:t>KOCAÇAM</a:t>
            </a:r>
            <a:r>
              <a:rPr lang="tr-TR" sz="2500" b="1" dirty="0" smtClean="0"/>
              <a:t> </a:t>
            </a:r>
            <a:r>
              <a:rPr lang="tr-TR" sz="2500" b="1" dirty="0" smtClean="0"/>
              <a:t>KÖYÜ</a:t>
            </a:r>
            <a:endParaRPr lang="tr-TR" sz="2500" dirty="0"/>
          </a:p>
          <a:p>
            <a:pPr algn="ctr"/>
            <a:r>
              <a:rPr lang="tr-TR" sz="1600" dirty="0"/>
              <a:t>Tesisi planlanan ve aşağıda detayları yer alan Enerji Nakil Hattı İçin </a:t>
            </a:r>
            <a:r>
              <a:rPr lang="tr-TR" sz="1600" b="1" dirty="0"/>
              <a:t>Acele Kamulaştırma Kararı </a:t>
            </a:r>
            <a:r>
              <a:rPr lang="tr-TR" sz="1600" dirty="0"/>
              <a:t>verilmiş olup,</a:t>
            </a:r>
            <a:br>
              <a:rPr lang="tr-TR" sz="1600" dirty="0"/>
            </a:br>
            <a:r>
              <a:rPr lang="tr-TR" sz="1600" dirty="0" smtClean="0"/>
              <a:t>İnebolu </a:t>
            </a:r>
            <a:r>
              <a:rPr lang="tr-TR" sz="1600" dirty="0"/>
              <a:t>Asliye Hukuk Mahkemesince belirlenen bedeller </a:t>
            </a:r>
            <a:r>
              <a:rPr lang="tr-TR" sz="1600" b="1" dirty="0"/>
              <a:t>Ziraat Bankası </a:t>
            </a:r>
            <a:r>
              <a:rPr lang="tr-TR" sz="1600" b="1" dirty="0" smtClean="0"/>
              <a:t>Bozkurt </a:t>
            </a:r>
            <a:r>
              <a:rPr lang="tr-TR" sz="1600" b="1" dirty="0"/>
              <a:t>Şubesine </a:t>
            </a:r>
            <a:r>
              <a:rPr lang="tr-TR" sz="1600" dirty="0"/>
              <a:t>yatırılmıştır.</a:t>
            </a:r>
          </a:p>
        </p:txBody>
      </p:sp>
      <p:sp>
        <p:nvSpPr>
          <p:cNvPr id="8" name="Dikdörtgen 7"/>
          <p:cNvSpPr/>
          <p:nvPr/>
        </p:nvSpPr>
        <p:spPr>
          <a:xfrm>
            <a:off x="5567469" y="5146108"/>
            <a:ext cx="4938606" cy="17804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u="sng" dirty="0">
                <a:solidFill>
                  <a:srgbClr val="00888A"/>
                </a:solidFill>
              </a:rPr>
              <a:t>BEDELLERİN ALINABİLMESİ İÇİN;</a:t>
            </a:r>
          </a:p>
          <a:p>
            <a:endParaRPr lang="tr-TR" sz="1100" dirty="0"/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1)</a:t>
            </a:r>
            <a:r>
              <a:rPr lang="tr-TR" sz="1200" dirty="0" smtClean="0"/>
              <a:t> İnebolu </a:t>
            </a:r>
            <a:r>
              <a:rPr lang="tr-TR" sz="1200" dirty="0"/>
              <a:t>Asliye Hukuk Mahkeme Kaleminden Belge Alınması,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2)</a:t>
            </a:r>
            <a:r>
              <a:rPr lang="tr-TR" sz="1200" dirty="0" smtClean="0"/>
              <a:t> </a:t>
            </a:r>
            <a:r>
              <a:rPr lang="tr-TR" sz="1200" dirty="0" err="1" smtClean="0"/>
              <a:t>Takyidatlı</a:t>
            </a:r>
            <a:r>
              <a:rPr lang="tr-TR" sz="1200" dirty="0" smtClean="0"/>
              <a:t> </a:t>
            </a:r>
            <a:r>
              <a:rPr lang="tr-TR" sz="1200" dirty="0"/>
              <a:t>Tapu Kaydı,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3) </a:t>
            </a:r>
            <a:r>
              <a:rPr lang="tr-TR" sz="1200" dirty="0" smtClean="0"/>
              <a:t>Kimlik </a:t>
            </a:r>
            <a:r>
              <a:rPr lang="tr-TR" sz="1200" dirty="0"/>
              <a:t>Belgesi,</a:t>
            </a:r>
          </a:p>
          <a:p>
            <a:r>
              <a:rPr lang="tr-TR" sz="1300" dirty="0"/>
              <a:t> </a:t>
            </a:r>
            <a:endParaRPr lang="tr-TR" sz="1300" dirty="0" smtClean="0"/>
          </a:p>
          <a:p>
            <a:r>
              <a:rPr lang="tr-TR" sz="1300" dirty="0" smtClean="0"/>
              <a:t>ile </a:t>
            </a:r>
            <a:r>
              <a:rPr lang="tr-TR" sz="1300" b="1" dirty="0"/>
              <a:t>Ziraat Bankası </a:t>
            </a:r>
            <a:r>
              <a:rPr lang="tr-TR" sz="1300" b="1" dirty="0" smtClean="0"/>
              <a:t>Bozkurt</a:t>
            </a:r>
            <a:r>
              <a:rPr lang="tr-TR" sz="1300" b="1" dirty="0" smtClean="0"/>
              <a:t> </a:t>
            </a:r>
            <a:r>
              <a:rPr lang="tr-TR" sz="1300" b="1" dirty="0"/>
              <a:t>Şubesine</a:t>
            </a:r>
            <a:r>
              <a:rPr lang="tr-TR" sz="1300" dirty="0"/>
              <a:t> başvuru yapılması gerekmektedir</a:t>
            </a:r>
            <a:r>
              <a:rPr lang="tr-TR" sz="1300" dirty="0" smtClean="0"/>
              <a:t>.</a:t>
            </a:r>
          </a:p>
          <a:p>
            <a:r>
              <a:rPr lang="tr-TR" sz="1200" dirty="0" smtClean="0"/>
              <a:t> </a:t>
            </a:r>
            <a:r>
              <a:rPr lang="tr-TR" sz="1000" b="1" dirty="0" smtClean="0"/>
              <a:t>Not</a:t>
            </a:r>
            <a:r>
              <a:rPr lang="tr-TR" sz="1000" b="1" dirty="0"/>
              <a:t>:</a:t>
            </a:r>
            <a:r>
              <a:rPr lang="tr-TR" sz="1000" dirty="0"/>
              <a:t> Yaşanabilecek olası aksaklıklarda iletişim için, </a:t>
            </a:r>
            <a:r>
              <a:rPr lang="tr-TR" sz="1000" b="1" dirty="0"/>
              <a:t>186 Çağrı Merkezi </a:t>
            </a:r>
            <a:r>
              <a:rPr lang="tr-TR" sz="1000" dirty="0"/>
              <a:t>ile iletişime geçilebilir.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tr-TR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Tablo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5982883"/>
              </p:ext>
            </p:extLst>
          </p:nvPr>
        </p:nvGraphicFramePr>
        <p:xfrm>
          <a:off x="124105" y="4880340"/>
          <a:ext cx="4864100" cy="2428875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863600">
                  <a:extLst>
                    <a:ext uri="{9D8B030D-6E8A-4147-A177-3AD203B41FA5}">
                      <a16:colId xmlns:a16="http://schemas.microsoft.com/office/drawing/2014/main" val="7785685"/>
                    </a:ext>
                  </a:extLst>
                </a:gridCol>
                <a:gridCol w="647700">
                  <a:extLst>
                    <a:ext uri="{9D8B030D-6E8A-4147-A177-3AD203B41FA5}">
                      <a16:colId xmlns:a16="http://schemas.microsoft.com/office/drawing/2014/main" val="2322361202"/>
                    </a:ext>
                  </a:extLst>
                </a:gridCol>
                <a:gridCol w="749300">
                  <a:extLst>
                    <a:ext uri="{9D8B030D-6E8A-4147-A177-3AD203B41FA5}">
                      <a16:colId xmlns:a16="http://schemas.microsoft.com/office/drawing/2014/main" val="3121228674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320806964"/>
                    </a:ext>
                  </a:extLst>
                </a:gridCol>
                <a:gridCol w="1993900">
                  <a:extLst>
                    <a:ext uri="{9D8B030D-6E8A-4147-A177-3AD203B41FA5}">
                      <a16:colId xmlns:a16="http://schemas.microsoft.com/office/drawing/2014/main" val="2306609321"/>
                    </a:ext>
                  </a:extLst>
                </a:gridCol>
              </a:tblGrid>
              <a:tr h="161925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ULU KÖY KÖK - DARSU KÖK  ENERJİ NAKİL HATTI  TESİSİ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6021831"/>
                  </a:ext>
                </a:extLst>
              </a:tr>
              <a:tr h="161925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KAMULAŞTIRILMASINDA KAMU YARARI BULUNAN TAŞINMAZLAR LİSTESİ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7895191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İLİ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İLÇESİ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KÖYÜ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ADA NO 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PARSEL NO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154977649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KASTAMONU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BOZKURT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KOCAÇAM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182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3,4,5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560759901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KASTAMONU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BOZKURT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KOCAÇAM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181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29,30,31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311719918"/>
                  </a:ext>
                </a:extLst>
              </a:tr>
              <a:tr h="485775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KASTAMONU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BOZKURT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KOCAÇAM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183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12,13,14,15,21,22,23,61,62,67,68,69,70,71,73,74,75,97, 98,99,100,101,104,105,107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839266042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KASTAMONU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BOZKURT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KOCAÇAM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184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1,3,4,5,6,7,8,9,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173124481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KASTAMONU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BOZKURT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KOCAÇAM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204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1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38360708"/>
                  </a:ext>
                </a:extLst>
              </a:tr>
              <a:tr h="323850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KASTAMONU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BOZKURT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KOCAÇAM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126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11,12,13,14,15,16,54,55,56,62,63,65,67,70,71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527577856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KASTAMONU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BOZKURT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KOCAÇAM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127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2,3,4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149114940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KASTAMONU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BOZKURT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KOCAÇAM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122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1,11,12,13,15,29,30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883197758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KASTAMONU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BOZKURT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KOCAÇAM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110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</a:rPr>
                        <a:t>1,2,3,4,5,6</a:t>
                      </a:r>
                      <a:endParaRPr lang="tr-TR" sz="1000" b="0" i="0" u="none" strike="noStrike" dirty="0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82660595"/>
                  </a:ext>
                </a:extLst>
              </a:tr>
            </a:tbl>
          </a:graphicData>
        </a:graphic>
      </p:graphicFrame>
      <p:pic>
        <p:nvPicPr>
          <p:cNvPr id="3" name="Resim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06945" y="2114526"/>
            <a:ext cx="7371738" cy="1979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7228947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background-01-01.jpg" descr="background-01-01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499" y="9529"/>
            <a:ext cx="10680701" cy="755078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4" name="Görüntü" descr="Görüntü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345418" y="1639477"/>
            <a:ext cx="7914966" cy="3164616"/>
          </a:xfrm>
          <a:prstGeom prst="rect">
            <a:avLst/>
          </a:prstGeom>
          <a:ln w="12700">
            <a:miter lim="400000"/>
          </a:ln>
        </p:spPr>
      </p:pic>
      <p:pic>
        <p:nvPicPr>
          <p:cNvPr id="115" name="Görüntü" descr="Görüntü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5019439" y="4796439"/>
            <a:ext cx="5879311" cy="2589023"/>
          </a:xfrm>
          <a:prstGeom prst="rect">
            <a:avLst/>
          </a:prstGeom>
          <a:ln w="12700">
            <a:miter lim="400000"/>
          </a:ln>
        </p:spPr>
      </p:pic>
      <p:pic>
        <p:nvPicPr>
          <p:cNvPr id="119" name="Resim 1" descr="Resim 1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305858" y="-72528"/>
            <a:ext cx="1825340" cy="871186"/>
          </a:xfrm>
          <a:prstGeom prst="rect">
            <a:avLst/>
          </a:prstGeom>
          <a:ln w="12700">
            <a:miter lim="400000"/>
          </a:ln>
        </p:spPr>
      </p:pic>
      <p:sp>
        <p:nvSpPr>
          <p:cNvPr id="116" name="Metin kutusu 5"/>
          <p:cNvSpPr txBox="1"/>
          <p:nvPr/>
        </p:nvSpPr>
        <p:spPr>
          <a:xfrm>
            <a:off x="415192" y="154831"/>
            <a:ext cx="9900428" cy="1386798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0021" tIns="30021" rIns="30021" bIns="30021"/>
          <a:lstStyle/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r>
              <a:rPr lang="tr-TR" sz="2800" b="1" u="sng" dirty="0"/>
              <a:t>KAMULAŞTIRMA DUYURUSU</a:t>
            </a:r>
          </a:p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endParaRPr dirty="0"/>
          </a:p>
        </p:txBody>
      </p:sp>
      <p:sp>
        <p:nvSpPr>
          <p:cNvPr id="7" name="Dikdörtgen 6"/>
          <p:cNvSpPr/>
          <p:nvPr/>
        </p:nvSpPr>
        <p:spPr>
          <a:xfrm>
            <a:off x="1037521" y="615714"/>
            <a:ext cx="9211379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500" b="1" dirty="0"/>
              <a:t>GÖRENTAŞ</a:t>
            </a:r>
            <a:r>
              <a:rPr lang="tr-TR" sz="2500" b="1" dirty="0" smtClean="0"/>
              <a:t> </a:t>
            </a:r>
            <a:r>
              <a:rPr lang="tr-TR" sz="2500" b="1" dirty="0" smtClean="0"/>
              <a:t>KÖYÜ</a:t>
            </a:r>
            <a:endParaRPr lang="tr-TR" sz="2500" dirty="0"/>
          </a:p>
          <a:p>
            <a:pPr algn="ctr"/>
            <a:r>
              <a:rPr lang="tr-TR" sz="1600" dirty="0"/>
              <a:t>Tesisi planlanan ve aşağıda detayları yer alan Enerji Nakil Hattı İçin </a:t>
            </a:r>
            <a:r>
              <a:rPr lang="tr-TR" sz="1600" b="1" dirty="0"/>
              <a:t>Acele Kamulaştırma Kararı </a:t>
            </a:r>
            <a:r>
              <a:rPr lang="tr-TR" sz="1600" dirty="0"/>
              <a:t>verilmiş olup,</a:t>
            </a:r>
            <a:br>
              <a:rPr lang="tr-TR" sz="1600" dirty="0"/>
            </a:br>
            <a:r>
              <a:rPr lang="tr-TR" sz="1600" dirty="0" smtClean="0"/>
              <a:t>İnebolu </a:t>
            </a:r>
            <a:r>
              <a:rPr lang="tr-TR" sz="1600" dirty="0"/>
              <a:t>Asliye Hukuk Mahkemesince belirlenen bedeller </a:t>
            </a:r>
            <a:r>
              <a:rPr lang="tr-TR" sz="1600" b="1" dirty="0"/>
              <a:t>Ziraat Bankası </a:t>
            </a:r>
            <a:r>
              <a:rPr lang="tr-TR" sz="1600" b="1" dirty="0" smtClean="0"/>
              <a:t>Bozkurt </a:t>
            </a:r>
            <a:r>
              <a:rPr lang="tr-TR" sz="1600" b="1" dirty="0"/>
              <a:t>Şubesine </a:t>
            </a:r>
            <a:r>
              <a:rPr lang="tr-TR" sz="1600" dirty="0"/>
              <a:t>yatırılmıştır.</a:t>
            </a:r>
          </a:p>
        </p:txBody>
      </p:sp>
      <p:sp>
        <p:nvSpPr>
          <p:cNvPr id="8" name="Dikdörtgen 7"/>
          <p:cNvSpPr/>
          <p:nvPr/>
        </p:nvSpPr>
        <p:spPr>
          <a:xfrm>
            <a:off x="5567469" y="5146108"/>
            <a:ext cx="4938606" cy="17804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u="sng" dirty="0">
                <a:solidFill>
                  <a:srgbClr val="00888A"/>
                </a:solidFill>
              </a:rPr>
              <a:t>BEDELLERİN ALINABİLMESİ İÇİN;</a:t>
            </a:r>
          </a:p>
          <a:p>
            <a:endParaRPr lang="tr-TR" sz="1100" dirty="0"/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1)</a:t>
            </a:r>
            <a:r>
              <a:rPr lang="tr-TR" sz="1200" dirty="0" smtClean="0"/>
              <a:t> İnebolu </a:t>
            </a:r>
            <a:r>
              <a:rPr lang="tr-TR" sz="1200" dirty="0"/>
              <a:t>Asliye Hukuk Mahkeme Kaleminden Belge Alınması,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2)</a:t>
            </a:r>
            <a:r>
              <a:rPr lang="tr-TR" sz="1200" dirty="0" smtClean="0"/>
              <a:t> </a:t>
            </a:r>
            <a:r>
              <a:rPr lang="tr-TR" sz="1200" dirty="0" err="1" smtClean="0"/>
              <a:t>Takyidatlı</a:t>
            </a:r>
            <a:r>
              <a:rPr lang="tr-TR" sz="1200" dirty="0" smtClean="0"/>
              <a:t> </a:t>
            </a:r>
            <a:r>
              <a:rPr lang="tr-TR" sz="1200" dirty="0"/>
              <a:t>Tapu Kaydı,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3) </a:t>
            </a:r>
            <a:r>
              <a:rPr lang="tr-TR" sz="1200" dirty="0" smtClean="0"/>
              <a:t>Kimlik </a:t>
            </a:r>
            <a:r>
              <a:rPr lang="tr-TR" sz="1200" dirty="0"/>
              <a:t>Belgesi,</a:t>
            </a:r>
          </a:p>
          <a:p>
            <a:r>
              <a:rPr lang="tr-TR" sz="1300" dirty="0"/>
              <a:t> </a:t>
            </a:r>
            <a:endParaRPr lang="tr-TR" sz="1300" dirty="0" smtClean="0"/>
          </a:p>
          <a:p>
            <a:r>
              <a:rPr lang="tr-TR" sz="1300" dirty="0" smtClean="0"/>
              <a:t>ile </a:t>
            </a:r>
            <a:r>
              <a:rPr lang="tr-TR" sz="1300" b="1" dirty="0"/>
              <a:t>Ziraat Bankası </a:t>
            </a:r>
            <a:r>
              <a:rPr lang="tr-TR" sz="1300" b="1" dirty="0" smtClean="0"/>
              <a:t>Bozkurt</a:t>
            </a:r>
            <a:r>
              <a:rPr lang="tr-TR" sz="1300" b="1" dirty="0" smtClean="0"/>
              <a:t> </a:t>
            </a:r>
            <a:r>
              <a:rPr lang="tr-TR" sz="1300" b="1" dirty="0"/>
              <a:t>Şubesine</a:t>
            </a:r>
            <a:r>
              <a:rPr lang="tr-TR" sz="1300" dirty="0"/>
              <a:t> başvuru yapılması gerekmektedir</a:t>
            </a:r>
            <a:r>
              <a:rPr lang="tr-TR" sz="1300" dirty="0" smtClean="0"/>
              <a:t>.</a:t>
            </a:r>
          </a:p>
          <a:p>
            <a:r>
              <a:rPr lang="tr-TR" sz="1200" dirty="0" smtClean="0"/>
              <a:t> </a:t>
            </a:r>
            <a:r>
              <a:rPr lang="tr-TR" sz="1000" b="1" dirty="0" smtClean="0"/>
              <a:t>Not</a:t>
            </a:r>
            <a:r>
              <a:rPr lang="tr-TR" sz="1000" b="1" dirty="0"/>
              <a:t>:</a:t>
            </a:r>
            <a:r>
              <a:rPr lang="tr-TR" sz="1000" dirty="0"/>
              <a:t> Yaşanabilecek olası aksaklıklarda iletişim için, </a:t>
            </a:r>
            <a:r>
              <a:rPr lang="tr-TR" sz="1000" b="1" dirty="0"/>
              <a:t>186 Çağrı Merkezi </a:t>
            </a:r>
            <a:r>
              <a:rPr lang="tr-TR" sz="1000" dirty="0"/>
              <a:t>ile iletişime geçilebilir.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tr-TR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Tablo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3029311"/>
              </p:ext>
            </p:extLst>
          </p:nvPr>
        </p:nvGraphicFramePr>
        <p:xfrm>
          <a:off x="305858" y="5437951"/>
          <a:ext cx="4864100" cy="1781175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863600">
                  <a:extLst>
                    <a:ext uri="{9D8B030D-6E8A-4147-A177-3AD203B41FA5}">
                      <a16:colId xmlns:a16="http://schemas.microsoft.com/office/drawing/2014/main" val="1751186798"/>
                    </a:ext>
                  </a:extLst>
                </a:gridCol>
                <a:gridCol w="647700">
                  <a:extLst>
                    <a:ext uri="{9D8B030D-6E8A-4147-A177-3AD203B41FA5}">
                      <a16:colId xmlns:a16="http://schemas.microsoft.com/office/drawing/2014/main" val="1398612745"/>
                    </a:ext>
                  </a:extLst>
                </a:gridCol>
                <a:gridCol w="749300">
                  <a:extLst>
                    <a:ext uri="{9D8B030D-6E8A-4147-A177-3AD203B41FA5}">
                      <a16:colId xmlns:a16="http://schemas.microsoft.com/office/drawing/2014/main" val="2004395844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127097899"/>
                    </a:ext>
                  </a:extLst>
                </a:gridCol>
                <a:gridCol w="1993900">
                  <a:extLst>
                    <a:ext uri="{9D8B030D-6E8A-4147-A177-3AD203B41FA5}">
                      <a16:colId xmlns:a16="http://schemas.microsoft.com/office/drawing/2014/main" val="4149724399"/>
                    </a:ext>
                  </a:extLst>
                </a:gridCol>
              </a:tblGrid>
              <a:tr h="161925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ULU KÖY KÖK - DARSU KÖK  ENERJİ NAKİL HATTI  TESİSİ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4558700"/>
                  </a:ext>
                </a:extLst>
              </a:tr>
              <a:tr h="161925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KAMULAŞTIRILMASINDA KAMU YARARI BULUNAN TAŞINMAZLAR LİSTESİ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9304589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İLİ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İLÇESİ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KÖYÜ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ADA NO 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PARSEL NO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946576573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KASTAMONU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BOZKURT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GÖRENTAŞ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166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52,53,54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452237410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KASTAMONU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BOZKURT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GÖRENTAŞ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165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3,4,5,6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667607843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KASTAMONU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BOZKURT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GÖRENTAŞ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164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1,2,3,4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776561611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KASTAMONU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BOZKURT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GÖRENTAŞ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156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16,17,18,21,28,29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622305430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KASTAMONU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BOZKURT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GÖRENTAŞ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142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15,20,21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78473138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KASTAMONU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BOZKURT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GÖRENTAŞ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139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1,2,3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782911030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KASTAMONU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BOZKURT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GÖRENTAŞ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111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11,12,41,42,43,45,47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724750429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KASTAMONU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BOZKURT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GÖRENTAŞ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112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</a:rPr>
                        <a:t>61,62,63,67,68,70,73</a:t>
                      </a:r>
                      <a:endParaRPr lang="tr-TR" sz="1000" b="0" i="0" u="none" strike="noStrike" dirty="0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117424808"/>
                  </a:ext>
                </a:extLst>
              </a:tr>
            </a:tbl>
          </a:graphicData>
        </a:graphic>
      </p:graphicFrame>
      <p:pic>
        <p:nvPicPr>
          <p:cNvPr id="3" name="Resim 2"/>
          <p:cNvPicPr>
            <a:picLocks noChangeAspect="1"/>
          </p:cNvPicPr>
          <p:nvPr/>
        </p:nvPicPr>
        <p:blipFill rotWithShape="1">
          <a:blip r:embed="rId7"/>
          <a:srcRect b="14771"/>
          <a:stretch/>
        </p:blipFill>
        <p:spPr>
          <a:xfrm>
            <a:off x="1643444" y="2122619"/>
            <a:ext cx="7320373" cy="1991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9412745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background-01-01.jpg" descr="background-01-01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499" y="9529"/>
            <a:ext cx="10680701" cy="755078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4" name="Görüntü" descr="Görüntü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345418" y="1639477"/>
            <a:ext cx="7914966" cy="3164616"/>
          </a:xfrm>
          <a:prstGeom prst="rect">
            <a:avLst/>
          </a:prstGeom>
          <a:ln w="12700">
            <a:miter lim="400000"/>
          </a:ln>
        </p:spPr>
      </p:pic>
      <p:pic>
        <p:nvPicPr>
          <p:cNvPr id="115" name="Görüntü" descr="Görüntü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5019439" y="4796439"/>
            <a:ext cx="5879311" cy="2589023"/>
          </a:xfrm>
          <a:prstGeom prst="rect">
            <a:avLst/>
          </a:prstGeom>
          <a:ln w="12700">
            <a:miter lim="400000"/>
          </a:ln>
        </p:spPr>
      </p:pic>
      <p:pic>
        <p:nvPicPr>
          <p:cNvPr id="119" name="Resim 1" descr="Resim 1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305858" y="-72528"/>
            <a:ext cx="1825340" cy="871186"/>
          </a:xfrm>
          <a:prstGeom prst="rect">
            <a:avLst/>
          </a:prstGeom>
          <a:ln w="12700">
            <a:miter lim="400000"/>
          </a:ln>
        </p:spPr>
      </p:pic>
      <p:sp>
        <p:nvSpPr>
          <p:cNvPr id="116" name="Metin kutusu 5"/>
          <p:cNvSpPr txBox="1"/>
          <p:nvPr/>
        </p:nvSpPr>
        <p:spPr>
          <a:xfrm>
            <a:off x="415192" y="154831"/>
            <a:ext cx="9900428" cy="1386798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0021" tIns="30021" rIns="30021" bIns="30021"/>
          <a:lstStyle/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r>
              <a:rPr lang="tr-TR" sz="2800" b="1" u="sng" dirty="0"/>
              <a:t>KAMULAŞTIRMA DUYURUSU</a:t>
            </a:r>
          </a:p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endParaRPr dirty="0"/>
          </a:p>
        </p:txBody>
      </p:sp>
      <p:sp>
        <p:nvSpPr>
          <p:cNvPr id="7" name="Dikdörtgen 6"/>
          <p:cNvSpPr/>
          <p:nvPr/>
        </p:nvSpPr>
        <p:spPr>
          <a:xfrm>
            <a:off x="1037521" y="615714"/>
            <a:ext cx="9211379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500" b="1" dirty="0"/>
              <a:t>GÜNVAKTİ</a:t>
            </a:r>
            <a:r>
              <a:rPr lang="tr-TR" sz="2500" b="1" dirty="0" smtClean="0"/>
              <a:t> </a:t>
            </a:r>
            <a:r>
              <a:rPr lang="tr-TR" sz="2500" b="1" dirty="0" smtClean="0"/>
              <a:t>KÖYÜ</a:t>
            </a:r>
            <a:endParaRPr lang="tr-TR" sz="2500" dirty="0"/>
          </a:p>
          <a:p>
            <a:pPr algn="ctr"/>
            <a:r>
              <a:rPr lang="tr-TR" sz="1600" dirty="0"/>
              <a:t>Tesisi planlanan ve aşağıda detayları yer alan Enerji Nakil Hattı İçin </a:t>
            </a:r>
            <a:r>
              <a:rPr lang="tr-TR" sz="1600" b="1" dirty="0"/>
              <a:t>Acele Kamulaştırma Kararı </a:t>
            </a:r>
            <a:r>
              <a:rPr lang="tr-TR" sz="1600" dirty="0"/>
              <a:t>verilmiş olup,</a:t>
            </a:r>
            <a:br>
              <a:rPr lang="tr-TR" sz="1600" dirty="0"/>
            </a:br>
            <a:r>
              <a:rPr lang="tr-TR" sz="1600" dirty="0" smtClean="0"/>
              <a:t>İnebolu </a:t>
            </a:r>
            <a:r>
              <a:rPr lang="tr-TR" sz="1600" dirty="0"/>
              <a:t>Asliye Hukuk Mahkemesince belirlenen bedeller </a:t>
            </a:r>
            <a:r>
              <a:rPr lang="tr-TR" sz="1600" b="1" dirty="0"/>
              <a:t>Ziraat Bankası </a:t>
            </a:r>
            <a:r>
              <a:rPr lang="tr-TR" sz="1600" b="1" dirty="0" smtClean="0"/>
              <a:t>Bozkurt </a:t>
            </a:r>
            <a:r>
              <a:rPr lang="tr-TR" sz="1600" b="1" dirty="0"/>
              <a:t>Şubesine </a:t>
            </a:r>
            <a:r>
              <a:rPr lang="tr-TR" sz="1600" dirty="0"/>
              <a:t>yatırılmıştır.</a:t>
            </a:r>
          </a:p>
        </p:txBody>
      </p:sp>
      <p:sp>
        <p:nvSpPr>
          <p:cNvPr id="8" name="Dikdörtgen 7"/>
          <p:cNvSpPr/>
          <p:nvPr/>
        </p:nvSpPr>
        <p:spPr>
          <a:xfrm>
            <a:off x="5567469" y="5146108"/>
            <a:ext cx="4938606" cy="17804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u="sng" dirty="0">
                <a:solidFill>
                  <a:srgbClr val="00888A"/>
                </a:solidFill>
              </a:rPr>
              <a:t>BEDELLERİN ALINABİLMESİ İÇİN;</a:t>
            </a:r>
          </a:p>
          <a:p>
            <a:endParaRPr lang="tr-TR" sz="1100" dirty="0"/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1)</a:t>
            </a:r>
            <a:r>
              <a:rPr lang="tr-TR" sz="1200" dirty="0" smtClean="0"/>
              <a:t> İnebolu </a:t>
            </a:r>
            <a:r>
              <a:rPr lang="tr-TR" sz="1200" dirty="0"/>
              <a:t>Asliye Hukuk Mahkeme Kaleminden Belge Alınması,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2)</a:t>
            </a:r>
            <a:r>
              <a:rPr lang="tr-TR" sz="1200" dirty="0" smtClean="0"/>
              <a:t> </a:t>
            </a:r>
            <a:r>
              <a:rPr lang="tr-TR" sz="1200" dirty="0" err="1" smtClean="0"/>
              <a:t>Takyidatlı</a:t>
            </a:r>
            <a:r>
              <a:rPr lang="tr-TR" sz="1200" dirty="0" smtClean="0"/>
              <a:t> </a:t>
            </a:r>
            <a:r>
              <a:rPr lang="tr-TR" sz="1200" dirty="0"/>
              <a:t>Tapu Kaydı,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3) </a:t>
            </a:r>
            <a:r>
              <a:rPr lang="tr-TR" sz="1200" dirty="0" smtClean="0"/>
              <a:t>Kimlik </a:t>
            </a:r>
            <a:r>
              <a:rPr lang="tr-TR" sz="1200" dirty="0"/>
              <a:t>Belgesi,</a:t>
            </a:r>
          </a:p>
          <a:p>
            <a:r>
              <a:rPr lang="tr-TR" sz="1300" dirty="0"/>
              <a:t> </a:t>
            </a:r>
            <a:endParaRPr lang="tr-TR" sz="1300" dirty="0" smtClean="0"/>
          </a:p>
          <a:p>
            <a:r>
              <a:rPr lang="tr-TR" sz="1300" dirty="0" smtClean="0"/>
              <a:t>ile </a:t>
            </a:r>
            <a:r>
              <a:rPr lang="tr-TR" sz="1300" b="1" dirty="0"/>
              <a:t>Ziraat Bankası </a:t>
            </a:r>
            <a:r>
              <a:rPr lang="tr-TR" sz="1300" b="1" dirty="0" smtClean="0"/>
              <a:t>Bozkurt</a:t>
            </a:r>
            <a:r>
              <a:rPr lang="tr-TR" sz="1300" b="1" dirty="0" smtClean="0"/>
              <a:t> </a:t>
            </a:r>
            <a:r>
              <a:rPr lang="tr-TR" sz="1300" b="1" dirty="0"/>
              <a:t>Şubesine</a:t>
            </a:r>
            <a:r>
              <a:rPr lang="tr-TR" sz="1300" dirty="0"/>
              <a:t> başvuru yapılması gerekmektedir</a:t>
            </a:r>
            <a:r>
              <a:rPr lang="tr-TR" sz="1300" dirty="0" smtClean="0"/>
              <a:t>.</a:t>
            </a:r>
          </a:p>
          <a:p>
            <a:r>
              <a:rPr lang="tr-TR" sz="1200" dirty="0" smtClean="0"/>
              <a:t> </a:t>
            </a:r>
            <a:r>
              <a:rPr lang="tr-TR" sz="1000" b="1" dirty="0" smtClean="0"/>
              <a:t>Not</a:t>
            </a:r>
            <a:r>
              <a:rPr lang="tr-TR" sz="1000" b="1" dirty="0"/>
              <a:t>:</a:t>
            </a:r>
            <a:r>
              <a:rPr lang="tr-TR" sz="1000" dirty="0"/>
              <a:t> Yaşanabilecek olası aksaklıklarda iletişim için, </a:t>
            </a:r>
            <a:r>
              <a:rPr lang="tr-TR" sz="1000" b="1" dirty="0"/>
              <a:t>186 Çağrı Merkezi </a:t>
            </a:r>
            <a:r>
              <a:rPr lang="tr-TR" sz="1000" dirty="0"/>
              <a:t>ile iletişime geçilebilir.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tr-TR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Tablo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8306964"/>
              </p:ext>
            </p:extLst>
          </p:nvPr>
        </p:nvGraphicFramePr>
        <p:xfrm>
          <a:off x="305858" y="5437951"/>
          <a:ext cx="4864100" cy="1781175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863600">
                  <a:extLst>
                    <a:ext uri="{9D8B030D-6E8A-4147-A177-3AD203B41FA5}">
                      <a16:colId xmlns:a16="http://schemas.microsoft.com/office/drawing/2014/main" val="2511111244"/>
                    </a:ext>
                  </a:extLst>
                </a:gridCol>
                <a:gridCol w="647700">
                  <a:extLst>
                    <a:ext uri="{9D8B030D-6E8A-4147-A177-3AD203B41FA5}">
                      <a16:colId xmlns:a16="http://schemas.microsoft.com/office/drawing/2014/main" val="170841084"/>
                    </a:ext>
                  </a:extLst>
                </a:gridCol>
                <a:gridCol w="749300">
                  <a:extLst>
                    <a:ext uri="{9D8B030D-6E8A-4147-A177-3AD203B41FA5}">
                      <a16:colId xmlns:a16="http://schemas.microsoft.com/office/drawing/2014/main" val="4199200998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1429272086"/>
                    </a:ext>
                  </a:extLst>
                </a:gridCol>
                <a:gridCol w="1993900">
                  <a:extLst>
                    <a:ext uri="{9D8B030D-6E8A-4147-A177-3AD203B41FA5}">
                      <a16:colId xmlns:a16="http://schemas.microsoft.com/office/drawing/2014/main" val="2373932231"/>
                    </a:ext>
                  </a:extLst>
                </a:gridCol>
              </a:tblGrid>
              <a:tr h="161925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ULU KÖY KÖK - DARSU KÖK  ENERJİ NAKİL HATTI  TESİSİ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3214517"/>
                  </a:ext>
                </a:extLst>
              </a:tr>
              <a:tr h="161925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KAMULAŞTIRILMASINDA KAMU YARARI BULUNAN TAŞINMAZLAR LİSTESİ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5130977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İLİ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İLÇESİ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KÖYÜ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ADA NO 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PARSEL NO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92948435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KASTAMONU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BOZKURT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GÜNVAKTİ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127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1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615330796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KASTAMONU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BOZKURT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GÜNVAKTİ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128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1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473233656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KASTAMONU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BOZKURT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GÜNVAKTİ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129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1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252844432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KASTAMONU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BOZKURT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GÜNVAKTİ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130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3,5,7,8,9,11,12,13,15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512129972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KASTAMONU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BOZKURT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GÜNVAKTİ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122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4,5,6,8,9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571787024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KASTAMONU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BOZKURT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GÜNVAKTİ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118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2,3,4,5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38183560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KASTAMONU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BOZKURT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GÜNVAKTİ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111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4,6,7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673505771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KASTAMONU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BOZKURT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GÜNVAKTİ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109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</a:rPr>
                        <a:t>1,2,3,4,5,6,7,9</a:t>
                      </a:r>
                      <a:endParaRPr lang="tr-TR" sz="1000" b="0" i="0" u="none" strike="noStrike" dirty="0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503721247"/>
                  </a:ext>
                </a:extLst>
              </a:tr>
            </a:tbl>
          </a:graphicData>
        </a:graphic>
      </p:graphicFrame>
      <p:pic>
        <p:nvPicPr>
          <p:cNvPr id="3" name="Resim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78517" y="2052938"/>
            <a:ext cx="7214552" cy="1902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681544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background-01-01.jpg" descr="background-01-01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499" y="9529"/>
            <a:ext cx="10680701" cy="755078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4" name="Görüntü" descr="Görüntü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345418" y="1639477"/>
            <a:ext cx="7914966" cy="3164616"/>
          </a:xfrm>
          <a:prstGeom prst="rect">
            <a:avLst/>
          </a:prstGeom>
          <a:ln w="12700">
            <a:miter lim="400000"/>
          </a:ln>
        </p:spPr>
      </p:pic>
      <p:pic>
        <p:nvPicPr>
          <p:cNvPr id="115" name="Görüntü" descr="Görüntü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5019439" y="4796439"/>
            <a:ext cx="5879311" cy="2589023"/>
          </a:xfrm>
          <a:prstGeom prst="rect">
            <a:avLst/>
          </a:prstGeom>
          <a:ln w="12700">
            <a:miter lim="400000"/>
          </a:ln>
        </p:spPr>
      </p:pic>
      <p:pic>
        <p:nvPicPr>
          <p:cNvPr id="119" name="Resim 1" descr="Resim 1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305858" y="-72528"/>
            <a:ext cx="1825340" cy="871186"/>
          </a:xfrm>
          <a:prstGeom prst="rect">
            <a:avLst/>
          </a:prstGeom>
          <a:ln w="12700">
            <a:miter lim="400000"/>
          </a:ln>
        </p:spPr>
      </p:pic>
      <p:sp>
        <p:nvSpPr>
          <p:cNvPr id="116" name="Metin kutusu 5"/>
          <p:cNvSpPr txBox="1"/>
          <p:nvPr/>
        </p:nvSpPr>
        <p:spPr>
          <a:xfrm>
            <a:off x="415192" y="154831"/>
            <a:ext cx="9900428" cy="1386798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0021" tIns="30021" rIns="30021" bIns="30021"/>
          <a:lstStyle/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r>
              <a:rPr lang="tr-TR" sz="2800" b="1" u="sng" dirty="0"/>
              <a:t>KAMULAŞTIRMA DUYURUSU</a:t>
            </a:r>
          </a:p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endParaRPr dirty="0"/>
          </a:p>
        </p:txBody>
      </p:sp>
      <p:sp>
        <p:nvSpPr>
          <p:cNvPr id="7" name="Dikdörtgen 6"/>
          <p:cNvSpPr/>
          <p:nvPr/>
        </p:nvSpPr>
        <p:spPr>
          <a:xfrm>
            <a:off x="1037521" y="615714"/>
            <a:ext cx="9211379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500" b="1" dirty="0"/>
              <a:t>İNCEYAZI</a:t>
            </a:r>
            <a:r>
              <a:rPr lang="tr-TR" sz="2500" b="1" dirty="0" smtClean="0"/>
              <a:t> </a:t>
            </a:r>
            <a:r>
              <a:rPr lang="tr-TR" sz="2500" b="1" dirty="0" smtClean="0"/>
              <a:t>KÖYÜ</a:t>
            </a:r>
            <a:endParaRPr lang="tr-TR" sz="2500" dirty="0"/>
          </a:p>
          <a:p>
            <a:pPr algn="ctr"/>
            <a:r>
              <a:rPr lang="tr-TR" sz="1600" dirty="0"/>
              <a:t>Tesisi planlanan ve aşağıda detayları yer alan Enerji Nakil Hattı İçin </a:t>
            </a:r>
            <a:r>
              <a:rPr lang="tr-TR" sz="1600" b="1" dirty="0"/>
              <a:t>Acele Kamulaştırma Kararı </a:t>
            </a:r>
            <a:r>
              <a:rPr lang="tr-TR" sz="1600" dirty="0"/>
              <a:t>verilmiş olup,</a:t>
            </a:r>
            <a:br>
              <a:rPr lang="tr-TR" sz="1600" dirty="0"/>
            </a:br>
            <a:r>
              <a:rPr lang="tr-TR" sz="1600" dirty="0" smtClean="0"/>
              <a:t>İnebolu </a:t>
            </a:r>
            <a:r>
              <a:rPr lang="tr-TR" sz="1600" dirty="0"/>
              <a:t>Asliye Hukuk Mahkemesince belirlenen bedeller </a:t>
            </a:r>
            <a:r>
              <a:rPr lang="tr-TR" sz="1600" b="1" dirty="0"/>
              <a:t>Ziraat Bankası </a:t>
            </a:r>
            <a:r>
              <a:rPr lang="tr-TR" sz="1600" b="1" dirty="0" smtClean="0"/>
              <a:t>Bozkurt </a:t>
            </a:r>
            <a:r>
              <a:rPr lang="tr-TR" sz="1600" b="1" dirty="0"/>
              <a:t>Şubesine </a:t>
            </a:r>
            <a:r>
              <a:rPr lang="tr-TR" sz="1600" dirty="0"/>
              <a:t>yatırılmıştır.</a:t>
            </a:r>
          </a:p>
        </p:txBody>
      </p:sp>
      <p:sp>
        <p:nvSpPr>
          <p:cNvPr id="8" name="Dikdörtgen 7"/>
          <p:cNvSpPr/>
          <p:nvPr/>
        </p:nvSpPr>
        <p:spPr>
          <a:xfrm>
            <a:off x="5567469" y="5146108"/>
            <a:ext cx="4938606" cy="17804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u="sng" dirty="0">
                <a:solidFill>
                  <a:srgbClr val="00888A"/>
                </a:solidFill>
              </a:rPr>
              <a:t>BEDELLERİN ALINABİLMESİ İÇİN;</a:t>
            </a:r>
          </a:p>
          <a:p>
            <a:endParaRPr lang="tr-TR" sz="1100" dirty="0"/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1)</a:t>
            </a:r>
            <a:r>
              <a:rPr lang="tr-TR" sz="1200" dirty="0" smtClean="0"/>
              <a:t> İnebolu </a:t>
            </a:r>
            <a:r>
              <a:rPr lang="tr-TR" sz="1200" dirty="0"/>
              <a:t>Asliye Hukuk Mahkeme Kaleminden Belge Alınması,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2)</a:t>
            </a:r>
            <a:r>
              <a:rPr lang="tr-TR" sz="1200" dirty="0" smtClean="0"/>
              <a:t> </a:t>
            </a:r>
            <a:r>
              <a:rPr lang="tr-TR" sz="1200" dirty="0" err="1" smtClean="0"/>
              <a:t>Takyidatlı</a:t>
            </a:r>
            <a:r>
              <a:rPr lang="tr-TR" sz="1200" dirty="0" smtClean="0"/>
              <a:t> </a:t>
            </a:r>
            <a:r>
              <a:rPr lang="tr-TR" sz="1200" dirty="0"/>
              <a:t>Tapu Kaydı,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3) </a:t>
            </a:r>
            <a:r>
              <a:rPr lang="tr-TR" sz="1200" dirty="0" smtClean="0"/>
              <a:t>Kimlik </a:t>
            </a:r>
            <a:r>
              <a:rPr lang="tr-TR" sz="1200" dirty="0"/>
              <a:t>Belgesi,</a:t>
            </a:r>
          </a:p>
          <a:p>
            <a:r>
              <a:rPr lang="tr-TR" sz="1300" dirty="0"/>
              <a:t> </a:t>
            </a:r>
            <a:endParaRPr lang="tr-TR" sz="1300" dirty="0" smtClean="0"/>
          </a:p>
          <a:p>
            <a:r>
              <a:rPr lang="tr-TR" sz="1300" dirty="0" smtClean="0"/>
              <a:t>ile </a:t>
            </a:r>
            <a:r>
              <a:rPr lang="tr-TR" sz="1300" b="1" dirty="0"/>
              <a:t>Ziraat Bankası </a:t>
            </a:r>
            <a:r>
              <a:rPr lang="tr-TR" sz="1300" b="1" dirty="0" smtClean="0"/>
              <a:t>Bozkurt</a:t>
            </a:r>
            <a:r>
              <a:rPr lang="tr-TR" sz="1300" b="1" dirty="0" smtClean="0"/>
              <a:t> </a:t>
            </a:r>
            <a:r>
              <a:rPr lang="tr-TR" sz="1300" b="1" dirty="0"/>
              <a:t>Şubesine</a:t>
            </a:r>
            <a:r>
              <a:rPr lang="tr-TR" sz="1300" dirty="0"/>
              <a:t> başvuru yapılması gerekmektedir</a:t>
            </a:r>
            <a:r>
              <a:rPr lang="tr-TR" sz="1300" dirty="0" smtClean="0"/>
              <a:t>.</a:t>
            </a:r>
          </a:p>
          <a:p>
            <a:r>
              <a:rPr lang="tr-TR" sz="1200" dirty="0" smtClean="0"/>
              <a:t> </a:t>
            </a:r>
            <a:r>
              <a:rPr lang="tr-TR" sz="1000" b="1" dirty="0" smtClean="0"/>
              <a:t>Not</a:t>
            </a:r>
            <a:r>
              <a:rPr lang="tr-TR" sz="1000" b="1" dirty="0"/>
              <a:t>:</a:t>
            </a:r>
            <a:r>
              <a:rPr lang="tr-TR" sz="1000" dirty="0"/>
              <a:t> Yaşanabilecek olası aksaklıklarda iletişim için, </a:t>
            </a:r>
            <a:r>
              <a:rPr lang="tr-TR" sz="1000" b="1" dirty="0"/>
              <a:t>186 Çağrı Merkezi </a:t>
            </a:r>
            <a:r>
              <a:rPr lang="tr-TR" sz="1000" dirty="0"/>
              <a:t>ile iletişime geçilebilir.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tr-TR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Tablo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7218813"/>
              </p:ext>
            </p:extLst>
          </p:nvPr>
        </p:nvGraphicFramePr>
        <p:xfrm>
          <a:off x="305858" y="5469613"/>
          <a:ext cx="4864100" cy="1133475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863600">
                  <a:extLst>
                    <a:ext uri="{9D8B030D-6E8A-4147-A177-3AD203B41FA5}">
                      <a16:colId xmlns:a16="http://schemas.microsoft.com/office/drawing/2014/main" val="3994647037"/>
                    </a:ext>
                  </a:extLst>
                </a:gridCol>
                <a:gridCol w="647700">
                  <a:extLst>
                    <a:ext uri="{9D8B030D-6E8A-4147-A177-3AD203B41FA5}">
                      <a16:colId xmlns:a16="http://schemas.microsoft.com/office/drawing/2014/main" val="1859497998"/>
                    </a:ext>
                  </a:extLst>
                </a:gridCol>
                <a:gridCol w="749300">
                  <a:extLst>
                    <a:ext uri="{9D8B030D-6E8A-4147-A177-3AD203B41FA5}">
                      <a16:colId xmlns:a16="http://schemas.microsoft.com/office/drawing/2014/main" val="1447517275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522220476"/>
                    </a:ext>
                  </a:extLst>
                </a:gridCol>
                <a:gridCol w="1993900">
                  <a:extLst>
                    <a:ext uri="{9D8B030D-6E8A-4147-A177-3AD203B41FA5}">
                      <a16:colId xmlns:a16="http://schemas.microsoft.com/office/drawing/2014/main" val="618547648"/>
                    </a:ext>
                  </a:extLst>
                </a:gridCol>
              </a:tblGrid>
              <a:tr h="161925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ULU KÖY KÖK - DARSU KÖK  ENERJİ NAKİL HATTI  TESİSİ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1273056"/>
                  </a:ext>
                </a:extLst>
              </a:tr>
              <a:tr h="161925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KAMULAŞTIRILMASINDA KAMU YARARI BULUNAN TAŞINMAZLAR LİSTESİ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64951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İLİ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İLÇESİ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KÖYÜ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ADA NO 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PARSEL NO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338586232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KASTAMONU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BOZKURT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İNCEYAZI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128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1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564788832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KASTAMONU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BOZKURT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İNCEYAZI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126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1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38221902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KASTAMONU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BOZKURT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İNCEYAZI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124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3,4,5,6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285366483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KASTAMONU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BOZKURT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İNCEYAZI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115</a:t>
                      </a:r>
                      <a:endParaRPr lang="tr-TR" sz="10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</a:rPr>
                        <a:t>13,15,16,17,20,27</a:t>
                      </a:r>
                      <a:endParaRPr lang="tr-TR" sz="1000" b="0" i="0" u="none" strike="noStrike" dirty="0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904153882"/>
                  </a:ext>
                </a:extLst>
              </a:tr>
            </a:tbl>
          </a:graphicData>
        </a:graphic>
      </p:graphicFrame>
      <p:pic>
        <p:nvPicPr>
          <p:cNvPr id="3" name="Resim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55805" y="2081696"/>
            <a:ext cx="7265773" cy="2127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1551543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Office Teması">
  <a:themeElements>
    <a:clrScheme name="Office Teması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eması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3175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30021" tIns="30021" rIns="30021" bIns="30021" numCol="1" spcCol="38100" rtlCol="0" anchor="ctr">
        <a:spAutoFit/>
      </a:bodyPr>
      <a:lstStyle>
        <a:defPPr marL="0" marR="0" indent="0" algn="l" defTabSz="359833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175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30021" tIns="30021" rIns="30021" bIns="30021" numCol="1" spcCol="38100" rtlCol="0" anchor="t">
        <a:spAutoFit/>
      </a:bodyPr>
      <a:lstStyle>
        <a:defPPr marL="0" marR="0" indent="0" algn="l" defTabSz="359833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Teması">
  <a:themeElements>
    <a:clrScheme name="Office Teması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eması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3175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30021" tIns="30021" rIns="30021" bIns="30021" numCol="1" spcCol="38100" rtlCol="0" anchor="ctr">
        <a:spAutoFit/>
      </a:bodyPr>
      <a:lstStyle>
        <a:defPPr marL="0" marR="0" indent="0" algn="l" defTabSz="359833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175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30021" tIns="30021" rIns="30021" bIns="30021" numCol="1" spcCol="38100" rtlCol="0" anchor="t">
        <a:spAutoFit/>
      </a:bodyPr>
      <a:lstStyle>
        <a:defPPr marL="0" marR="0" indent="0" algn="l" defTabSz="359833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84CED4276BE5C4EB17F99FED12296D3" ma:contentTypeVersion="0" ma:contentTypeDescription="Create a new document." ma:contentTypeScope="" ma:versionID="047bdd16815c988a68fb1c376fb1e253">
  <xsd:schema xmlns:xsd="http://www.w3.org/2001/XMLSchema" xmlns:xs="http://www.w3.org/2001/XMLSchema" xmlns:p="http://schemas.microsoft.com/office/2006/metadata/properties" xmlns:ns2="2511cfec-de10-48da-88f6-657341a97d75" targetNamespace="http://schemas.microsoft.com/office/2006/metadata/properties" ma:root="true" ma:fieldsID="2070fac7e6d7d650d1bd69e755f82c2e" ns2:_="">
    <xsd:import namespace="2511cfec-de10-48da-88f6-657341a97d75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11cfec-de10-48da-88f6-657341a97d75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2511cfec-de10-48da-88f6-657341a97d75">3T7CWQE2WDWZ-11-28</_dlc_DocId>
    <_dlc_DocIdUrl xmlns="2511cfec-de10-48da-88f6-657341a97d75">
      <Url>https://www.baskentedas.com.tr/_layouts/15/DocIdRedir.aspx?ID=3T7CWQE2WDWZ-11-28</Url>
      <Description>3T7CWQE2WDWZ-11-28</Description>
    </_dlc_DocIdUrl>
  </documentManagement>
</p:properties>
</file>

<file path=customXml/itemProps1.xml><?xml version="1.0" encoding="utf-8"?>
<ds:datastoreItem xmlns:ds="http://schemas.openxmlformats.org/officeDocument/2006/customXml" ds:itemID="{D4081E3B-E48F-4BB0-9083-32352649B8BC}"/>
</file>

<file path=customXml/itemProps2.xml><?xml version="1.0" encoding="utf-8"?>
<ds:datastoreItem xmlns:ds="http://schemas.openxmlformats.org/officeDocument/2006/customXml" ds:itemID="{86B85C83-7C39-447E-9D6B-DD49FA381259}"/>
</file>

<file path=customXml/itemProps3.xml><?xml version="1.0" encoding="utf-8"?>
<ds:datastoreItem xmlns:ds="http://schemas.openxmlformats.org/officeDocument/2006/customXml" ds:itemID="{610EFE3B-9F56-4568-AD74-04139C148160}"/>
</file>

<file path=customXml/itemProps4.xml><?xml version="1.0" encoding="utf-8"?>
<ds:datastoreItem xmlns:ds="http://schemas.openxmlformats.org/officeDocument/2006/customXml" ds:itemID="{0298AB9B-4CF5-4A1B-9088-FF559526E082}"/>
</file>

<file path=docProps/app.xml><?xml version="1.0" encoding="utf-8"?>
<Properties xmlns="http://schemas.openxmlformats.org/officeDocument/2006/extended-properties" xmlns:vt="http://schemas.openxmlformats.org/officeDocument/2006/docPropsVTypes">
  <TotalTime>766</TotalTime>
  <Words>1024</Words>
  <Application>Microsoft Office PowerPoint</Application>
  <PresentationFormat>Özel</PresentationFormat>
  <Paragraphs>391</Paragraphs>
  <Slides>7</Slides>
  <Notes>7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4" baseType="lpstr">
      <vt:lpstr>Arial</vt:lpstr>
      <vt:lpstr>Calibri</vt:lpstr>
      <vt:lpstr>Helvetica</vt:lpstr>
      <vt:lpstr>Times New Roman</vt:lpstr>
      <vt:lpstr>Verdana</vt:lpstr>
      <vt:lpstr>Verdana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Kenan OZKAN</dc:creator>
  <cp:keywords>I4886p293727nO8</cp:keywords>
  <cp:lastModifiedBy>Kenan OZKAN</cp:lastModifiedBy>
  <cp:revision>70</cp:revision>
  <cp:lastPrinted>2019-05-27T08:17:22Z</cp:lastPrinted>
  <dcterms:modified xsi:type="dcterms:W3CDTF">2020-06-26T12:47:48Z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itusGUID">
    <vt:lpwstr>1e11ce45-6e86-4fd6-b480-6718b6d8f583</vt:lpwstr>
  </property>
  <property fmtid="{D5CDD505-2E9C-101B-9397-08002B2CF9AE}" pid="3" name="FirstClassifierName">
    <vt:lpwstr>Kenan OZKAN</vt:lpwstr>
  </property>
  <property fmtid="{D5CDD505-2E9C-101B-9397-08002B2CF9AE}" pid="4" name="FirstClassifiedDate">
    <vt:lpwstr>24.05.2019, 14:42</vt:lpwstr>
  </property>
  <property fmtid="{D5CDD505-2E9C-101B-9397-08002B2CF9AE}" pid="5" name="LastClassifiedDate">
    <vt:lpwstr>24.05.2019, 14:42</vt:lpwstr>
  </property>
  <property fmtid="{D5CDD505-2E9C-101B-9397-08002B2CF9AE}" pid="6" name="LastClassifierName">
    <vt:lpwstr>Kenan OZKAN</vt:lpwstr>
  </property>
  <property fmtid="{D5CDD505-2E9C-101B-9397-08002B2CF9AE}" pid="7" name="CLASSIFICATION">
    <vt:lpwstr>I4886p293727nO8</vt:lpwstr>
  </property>
  <property fmtid="{D5CDD505-2E9C-101B-9397-08002B2CF9AE}" pid="8" name="ContentTypeId">
    <vt:lpwstr>0x010100284CED4276BE5C4EB17F99FED12296D3</vt:lpwstr>
  </property>
  <property fmtid="{D5CDD505-2E9C-101B-9397-08002B2CF9AE}" pid="9" name="_dlc_DocIdItemGuid">
    <vt:lpwstr>7a11b53b-7236-485a-ae78-00cb5178f563</vt:lpwstr>
  </property>
</Properties>
</file>