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0680700" cy="7556500"/>
  <p:notesSz cx="6799263" cy="98758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3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/>
          </p:nvPr>
        </p:nvSpPr>
        <p:spPr>
          <a:xfrm>
            <a:off x="781050" y="739775"/>
            <a:ext cx="5237163" cy="3705225"/>
          </a:xfrm>
          <a:prstGeom prst="rect">
            <a:avLst/>
          </a:prstGeom>
        </p:spPr>
        <p:txBody>
          <a:bodyPr lIns="90609" tIns="45304" rIns="90609" bIns="45304"/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xfrm>
            <a:off x="906570" y="4691024"/>
            <a:ext cx="4986126" cy="4444127"/>
          </a:xfrm>
          <a:prstGeom prst="rect">
            <a:avLst/>
          </a:prstGeom>
        </p:spPr>
        <p:txBody>
          <a:bodyPr lIns="90609" tIns="45304" rIns="90609" bIns="45304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846327" latinLnBrk="0">
      <a:defRPr sz="1100">
        <a:latin typeface="+mj-lt"/>
        <a:ea typeface="+mj-ea"/>
        <a:cs typeface="+mj-cs"/>
        <a:sym typeface="Calibri"/>
      </a:defRPr>
    </a:lvl1pPr>
    <a:lvl2pPr indent="228600" defTabSz="846327" latinLnBrk="0">
      <a:defRPr sz="1100">
        <a:latin typeface="+mj-lt"/>
        <a:ea typeface="+mj-ea"/>
        <a:cs typeface="+mj-cs"/>
        <a:sym typeface="Calibri"/>
      </a:defRPr>
    </a:lvl2pPr>
    <a:lvl3pPr indent="457200" defTabSz="846327" latinLnBrk="0">
      <a:defRPr sz="1100">
        <a:latin typeface="+mj-lt"/>
        <a:ea typeface="+mj-ea"/>
        <a:cs typeface="+mj-cs"/>
        <a:sym typeface="Calibri"/>
      </a:defRPr>
    </a:lvl3pPr>
    <a:lvl4pPr indent="685800" defTabSz="846327" latinLnBrk="0">
      <a:defRPr sz="1100">
        <a:latin typeface="+mj-lt"/>
        <a:ea typeface="+mj-ea"/>
        <a:cs typeface="+mj-cs"/>
        <a:sym typeface="Calibri"/>
      </a:defRPr>
    </a:lvl4pPr>
    <a:lvl5pPr indent="914400" defTabSz="846327" latinLnBrk="0">
      <a:defRPr sz="1100">
        <a:latin typeface="+mj-lt"/>
        <a:ea typeface="+mj-ea"/>
        <a:cs typeface="+mj-cs"/>
        <a:sym typeface="Calibri"/>
      </a:defRPr>
    </a:lvl5pPr>
    <a:lvl6pPr indent="1143000" defTabSz="846327" latinLnBrk="0">
      <a:defRPr sz="1100">
        <a:latin typeface="+mj-lt"/>
        <a:ea typeface="+mj-ea"/>
        <a:cs typeface="+mj-cs"/>
        <a:sym typeface="Calibri"/>
      </a:defRPr>
    </a:lvl6pPr>
    <a:lvl7pPr indent="1371600" defTabSz="846327" latinLnBrk="0">
      <a:defRPr sz="1100">
        <a:latin typeface="+mj-lt"/>
        <a:ea typeface="+mj-ea"/>
        <a:cs typeface="+mj-cs"/>
        <a:sym typeface="Calibri"/>
      </a:defRPr>
    </a:lvl7pPr>
    <a:lvl8pPr indent="1600200" defTabSz="846327" latinLnBrk="0">
      <a:defRPr sz="1100">
        <a:latin typeface="+mj-lt"/>
        <a:ea typeface="+mj-ea"/>
        <a:cs typeface="+mj-cs"/>
        <a:sym typeface="Calibri"/>
      </a:defRPr>
    </a:lvl8pPr>
    <a:lvl9pPr indent="1828800" defTabSz="846327" latinLnBrk="0">
      <a:defRPr sz="11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781050" y="739775"/>
            <a:ext cx="5237163" cy="3705225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8466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781050" y="739775"/>
            <a:ext cx="5237163" cy="3705225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1321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781050" y="739775"/>
            <a:ext cx="5237163" cy="3705225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7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şlık Metni"/>
          <p:cNvSpPr txBox="1">
            <a:spLocks noGrp="1"/>
          </p:cNvSpPr>
          <p:nvPr>
            <p:ph type="title"/>
          </p:nvPr>
        </p:nvSpPr>
        <p:spPr>
          <a:xfrm>
            <a:off x="1767754" y="1657751"/>
            <a:ext cx="7145192" cy="2194929"/>
          </a:xfrm>
          <a:prstGeom prst="rect">
            <a:avLst/>
          </a:prstGeom>
        </p:spPr>
        <p:txBody>
          <a:bodyPr anchor="b"/>
          <a:lstStyle>
            <a:lvl1pPr algn="ctr">
              <a:defRPr sz="6600"/>
            </a:lvl1pPr>
          </a:lstStyle>
          <a:p>
            <a:r>
              <a:t>Başlık Metni</a:t>
            </a:r>
          </a:p>
        </p:txBody>
      </p:sp>
      <p:sp>
        <p:nvSpPr>
          <p:cNvPr id="13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2188060" y="3937324"/>
            <a:ext cx="6304580" cy="1522148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640080" algn="ctr">
              <a:buSzTx/>
              <a:buFontTx/>
              <a:buNone/>
              <a:defRPr sz="2400"/>
            </a:lvl2pPr>
            <a:lvl3pPr marL="0" indent="1280160" algn="ctr">
              <a:buSzTx/>
              <a:buFontTx/>
              <a:buNone/>
              <a:defRPr sz="2400"/>
            </a:lvl3pPr>
            <a:lvl4pPr marL="0" indent="1920239" algn="ctr">
              <a:buSzTx/>
              <a:buFontTx/>
              <a:buNone/>
              <a:defRPr sz="2400"/>
            </a:lvl4pPr>
            <a:lvl5pPr marL="0" indent="2560320" algn="ctr">
              <a:buSzTx/>
              <a:buFontTx/>
              <a:buNone/>
              <a:defRPr sz="24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14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aşlık Metni"/>
          <p:cNvSpPr txBox="1">
            <a:spLocks noGrp="1"/>
          </p:cNvSpPr>
          <p:nvPr>
            <p:ph type="title"/>
          </p:nvPr>
        </p:nvSpPr>
        <p:spPr>
          <a:xfrm>
            <a:off x="7152917" y="961620"/>
            <a:ext cx="1812568" cy="5342841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103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1715217" y="961620"/>
            <a:ext cx="5332625" cy="5342841"/>
          </a:xfrm>
          <a:prstGeom prst="rect">
            <a:avLst/>
          </a:prstGeom>
        </p:spPr>
        <p:txBody>
          <a:bodyPr/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104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Başlık Metni"/>
          <p:cNvSpPr txBox="1">
            <a:spLocks noGrp="1"/>
          </p:cNvSpPr>
          <p:nvPr>
            <p:ph type="title"/>
          </p:nvPr>
        </p:nvSpPr>
        <p:spPr>
          <a:xfrm>
            <a:off x="1710838" y="2197728"/>
            <a:ext cx="7250268" cy="2622531"/>
          </a:xfrm>
          <a:prstGeom prst="rect">
            <a:avLst/>
          </a:prstGeom>
        </p:spPr>
        <p:txBody>
          <a:bodyPr anchor="b"/>
          <a:lstStyle>
            <a:lvl1pPr>
              <a:defRPr sz="6600"/>
            </a:lvl1pPr>
          </a:lstStyle>
          <a:p>
            <a:r>
              <a:t>Başlık Metni</a:t>
            </a:r>
          </a:p>
        </p:txBody>
      </p:sp>
      <p:sp>
        <p:nvSpPr>
          <p:cNvPr id="31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1710838" y="4845068"/>
            <a:ext cx="7250268" cy="1379127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640080">
              <a:buSzTx/>
              <a:buFontTx/>
              <a:buNone/>
              <a:defRPr sz="2400"/>
            </a:lvl2pPr>
            <a:lvl3pPr marL="0" indent="1280160">
              <a:buSzTx/>
              <a:buFontTx/>
              <a:buNone/>
              <a:defRPr sz="2400"/>
            </a:lvl3pPr>
            <a:lvl4pPr marL="0" indent="1920239">
              <a:buSzTx/>
              <a:buFontTx/>
              <a:buNone/>
              <a:defRPr sz="2400"/>
            </a:lvl4pPr>
            <a:lvl5pPr marL="0" indent="2560320">
              <a:buSzTx/>
              <a:buFontTx/>
              <a:buNone/>
              <a:defRPr sz="24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32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Başlık Metni"/>
          <p:cNvSpPr txBox="1">
            <a:spLocks noGrp="1"/>
          </p:cNvSpPr>
          <p:nvPr>
            <p:ph type="title"/>
          </p:nvPr>
        </p:nvSpPr>
        <p:spPr>
          <a:xfrm>
            <a:off x="1715216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40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1715216" y="2304262"/>
            <a:ext cx="3572596" cy="4000199"/>
          </a:xfrm>
          <a:prstGeom prst="rect">
            <a:avLst/>
          </a:prstGeom>
        </p:spPr>
        <p:txBody>
          <a:bodyPr/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41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Başlık Metni"/>
          <p:cNvSpPr txBox="1">
            <a:spLocks noGrp="1"/>
          </p:cNvSpPr>
          <p:nvPr>
            <p:ph type="title"/>
          </p:nvPr>
        </p:nvSpPr>
        <p:spPr>
          <a:xfrm>
            <a:off x="1716311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49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1716312" y="2171458"/>
            <a:ext cx="3556178" cy="75742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640080">
              <a:buSzTx/>
              <a:buFontTx/>
              <a:buNone/>
              <a:defRPr sz="2400" b="1"/>
            </a:lvl2pPr>
            <a:lvl3pPr marL="0" indent="1280160">
              <a:buSzTx/>
              <a:buFontTx/>
              <a:buNone/>
              <a:defRPr sz="2400" b="1"/>
            </a:lvl3pPr>
            <a:lvl4pPr marL="0" indent="1920239">
              <a:buSzTx/>
              <a:buFontTx/>
              <a:buNone/>
              <a:defRPr sz="2400" b="1"/>
            </a:lvl4pPr>
            <a:lvl5pPr marL="0" indent="2560320">
              <a:buSzTx/>
              <a:buFontTx/>
              <a:buNone/>
              <a:defRPr sz="2400" b="1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5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92888" y="2171458"/>
            <a:ext cx="3573691" cy="757425"/>
          </a:xfrm>
          <a:prstGeom prst="rect">
            <a:avLst/>
          </a:prstGeom>
          <a:ln w="12700"/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1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Başlık Metni"/>
          <p:cNvSpPr txBox="1">
            <a:spLocks noGrp="1"/>
          </p:cNvSpPr>
          <p:nvPr>
            <p:ph type="title"/>
          </p:nvPr>
        </p:nvSpPr>
        <p:spPr>
          <a:xfrm>
            <a:off x="1715216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59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Başlık Metni"/>
          <p:cNvSpPr txBox="1">
            <a:spLocks noGrp="1"/>
          </p:cNvSpPr>
          <p:nvPr>
            <p:ph type="title"/>
          </p:nvPr>
        </p:nvSpPr>
        <p:spPr>
          <a:xfrm>
            <a:off x="1716312" y="1046265"/>
            <a:ext cx="2711189" cy="1471070"/>
          </a:xfrm>
          <a:prstGeom prst="rect">
            <a:avLst/>
          </a:prstGeom>
        </p:spPr>
        <p:txBody>
          <a:bodyPr anchor="b"/>
          <a:lstStyle>
            <a:lvl1pPr>
              <a:defRPr sz="3400"/>
            </a:lvl1pPr>
          </a:lstStyle>
          <a:p>
            <a:r>
              <a:t>Başlık Metni</a:t>
            </a:r>
          </a:p>
        </p:txBody>
      </p:sp>
      <p:sp>
        <p:nvSpPr>
          <p:cNvPr id="74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4710986" y="1533704"/>
            <a:ext cx="4255592" cy="4480339"/>
          </a:xfrm>
          <a:prstGeom prst="rect">
            <a:avLst/>
          </a:prstGeom>
        </p:spPr>
        <p:txBody>
          <a:bodyPr/>
          <a:lstStyle>
            <a:lvl1pPr marL="247303" indent="-247303">
              <a:defRPr sz="3400"/>
            </a:lvl1pPr>
            <a:lvl2pPr marL="919089" indent="-279009">
              <a:defRPr sz="3400"/>
            </a:lvl2pPr>
            <a:lvl3pPr marL="1609898" indent="-329738">
              <a:defRPr sz="3400"/>
            </a:lvl3pPr>
            <a:lvl4pPr marL="2308859" indent="-388619">
              <a:defRPr sz="3400"/>
            </a:lvl4pPr>
            <a:lvl5pPr marL="2948939" indent="-388619">
              <a:defRPr sz="34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716311" y="2517334"/>
            <a:ext cx="2711189" cy="3504005"/>
          </a:xfrm>
          <a:prstGeom prst="rect">
            <a:avLst/>
          </a:prstGeom>
          <a:ln w="12700"/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aşlık Metni"/>
          <p:cNvSpPr txBox="1">
            <a:spLocks noGrp="1"/>
          </p:cNvSpPr>
          <p:nvPr>
            <p:ph type="title"/>
          </p:nvPr>
        </p:nvSpPr>
        <p:spPr>
          <a:xfrm>
            <a:off x="1716312" y="1046265"/>
            <a:ext cx="2711189" cy="1471070"/>
          </a:xfrm>
          <a:prstGeom prst="rect">
            <a:avLst/>
          </a:prstGeom>
        </p:spPr>
        <p:txBody>
          <a:bodyPr anchor="b"/>
          <a:lstStyle>
            <a:lvl1pPr>
              <a:defRPr sz="3400"/>
            </a:lvl1pPr>
          </a:lstStyle>
          <a:p>
            <a:r>
              <a:t>Başlık Metni</a:t>
            </a:r>
          </a:p>
        </p:txBody>
      </p:sp>
      <p:sp>
        <p:nvSpPr>
          <p:cNvPr id="84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4710986" y="1533704"/>
            <a:ext cx="4255592" cy="4480339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1716312" y="2517334"/>
            <a:ext cx="2711189" cy="3504005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640080">
              <a:buSzTx/>
              <a:buFontTx/>
              <a:buNone/>
              <a:defRPr sz="1600"/>
            </a:lvl2pPr>
            <a:lvl3pPr marL="0" indent="1280160">
              <a:buSzTx/>
              <a:buFontTx/>
              <a:buNone/>
              <a:defRPr sz="1600"/>
            </a:lvl3pPr>
            <a:lvl4pPr marL="0" indent="1920239">
              <a:buSzTx/>
              <a:buFontTx/>
              <a:buNone/>
              <a:defRPr sz="1600"/>
            </a:lvl4pPr>
            <a:lvl5pPr marL="0" indent="2560320">
              <a:buSzTx/>
              <a:buFontTx/>
              <a:buNone/>
              <a:defRPr sz="16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8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aşlık Metni"/>
          <p:cNvSpPr txBox="1">
            <a:spLocks noGrp="1"/>
          </p:cNvSpPr>
          <p:nvPr>
            <p:ph type="title"/>
          </p:nvPr>
        </p:nvSpPr>
        <p:spPr>
          <a:xfrm>
            <a:off x="1715216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94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1715216" y="2304262"/>
            <a:ext cx="7250268" cy="4000199"/>
          </a:xfrm>
          <a:prstGeom prst="rect">
            <a:avLst/>
          </a:prstGeom>
        </p:spPr>
        <p:txBody>
          <a:bodyPr/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95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Metni"/>
          <p:cNvSpPr txBox="1">
            <a:spLocks noGrp="1"/>
          </p:cNvSpPr>
          <p:nvPr>
            <p:ph type="title"/>
          </p:nvPr>
        </p:nvSpPr>
        <p:spPr>
          <a:xfrm>
            <a:off x="1557602" y="710605"/>
            <a:ext cx="7565496" cy="138642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 anchor="ctr">
            <a:normAutofit/>
          </a:bodyPr>
          <a:lstStyle/>
          <a:p>
            <a:r>
              <a:t>Başlık Metni</a:t>
            </a:r>
          </a:p>
        </p:txBody>
      </p:sp>
      <p:sp>
        <p:nvSpPr>
          <p:cNvPr id="4" name="Gövde Düzeyi Bir…"/>
          <p:cNvSpPr txBox="1">
            <a:spLocks noGrp="1"/>
          </p:cNvSpPr>
          <p:nvPr>
            <p:ph type="body" idx="1"/>
          </p:nvPr>
        </p:nvSpPr>
        <p:spPr>
          <a:xfrm>
            <a:off x="1557602" y="2097028"/>
            <a:ext cx="7565496" cy="483351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>
            <a:normAutofit/>
          </a:bodyPr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5" name="Slayt Numarası"/>
          <p:cNvSpPr txBox="1">
            <a:spLocks noGrp="1"/>
          </p:cNvSpPr>
          <p:nvPr>
            <p:ph type="sldNum" sz="quarter" idx="2"/>
          </p:nvPr>
        </p:nvSpPr>
        <p:spPr>
          <a:xfrm>
            <a:off x="8738256" y="6528748"/>
            <a:ext cx="227228" cy="216909"/>
          </a:xfrm>
          <a:prstGeom prst="rect">
            <a:avLst/>
          </a:prstGeom>
          <a:ln w="3175">
            <a:miter lim="400000"/>
          </a:ln>
        </p:spPr>
        <p:txBody>
          <a:bodyPr wrap="none" lIns="30021" tIns="30021" rIns="30021" bIns="30021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fr" descr="Genele Açık"/>
          <p:cNvSpPr txBox="1"/>
          <p:nvPr/>
        </p:nvSpPr>
        <p:spPr>
          <a:xfrm>
            <a:off x="0" y="7236460"/>
            <a:ext cx="10680700" cy="19143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>
            <a:spAutoFit/>
          </a:bodyPr>
          <a:lstStyle>
            <a:lvl1pPr algn="r">
              <a:defRPr sz="6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algn="r"/>
            <a:r>
              <a:rPr lang="tr-TR" sz="850" b="0" i="0" u="none" baseline="0" smtClean="0">
                <a:solidFill>
                  <a:srgbClr val="000000"/>
                </a:solidFill>
                <a:latin typeface="verdana" panose="020B0604030504040204" pitchFamily="34" charset="0"/>
              </a:rPr>
              <a:t>Genele Açık</a:t>
            </a:r>
            <a:endParaRPr sz="850" b="0" i="0" u="none" baseline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 spd="med"/>
  <p:txStyles>
    <p:titleStyle>
      <a:lvl1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9772" marR="0" indent="-229772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911629" marR="0" indent="-271549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600200" marR="0" indent="-320039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227868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91876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355884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4198925" marR="0" indent="-358445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483900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5479084" marR="0" indent="-358445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499" y="952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08347" y="1631823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" name="Resim 1" descr="Resim 1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305859" y="615714"/>
            <a:ext cx="1037484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/>
              <a:t>KADIKÖY </a:t>
            </a:r>
            <a:r>
              <a:rPr lang="tr-TR" sz="2500" b="1" dirty="0" smtClean="0"/>
              <a:t>KÖYÜ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</a:t>
            </a:r>
            <a:r>
              <a:rPr lang="tr-TR" sz="1600" dirty="0" smtClean="0"/>
              <a:t>, Karabük 1. Asliye </a:t>
            </a:r>
            <a:r>
              <a:rPr lang="tr-TR" sz="1600" dirty="0"/>
              <a:t>Hukuk </a:t>
            </a:r>
            <a:r>
              <a:rPr lang="tr-TR" sz="1600" dirty="0" smtClean="0"/>
              <a:t>Mahkemesince </a:t>
            </a:r>
            <a:r>
              <a:rPr lang="tr-TR" sz="1600" dirty="0"/>
              <a:t>belirlenen bedeller </a:t>
            </a:r>
            <a:r>
              <a:rPr lang="tr-TR" sz="1600" b="1" dirty="0" smtClean="0"/>
              <a:t>Vakıflar Bankası Karabük 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555111" y="5183179"/>
            <a:ext cx="5009915" cy="1965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Karabük Adliyesi 1. Asliye </a:t>
            </a:r>
            <a:r>
              <a:rPr lang="tr-TR" sz="1200" dirty="0"/>
              <a:t>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</a:t>
            </a:r>
            <a:r>
              <a:rPr lang="tr-TR" sz="1200" dirty="0" smtClean="0"/>
              <a:t>,</a:t>
            </a:r>
          </a:p>
          <a:p>
            <a:pPr lvl="0"/>
            <a:endParaRPr lang="tr-TR" sz="1200" dirty="0"/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 smtClean="0"/>
              <a:t>Vakıflar Bankası Karabük Şubesine</a:t>
            </a:r>
            <a:r>
              <a:rPr lang="tr-TR" sz="1300" dirty="0" smtClean="0"/>
              <a:t> </a:t>
            </a:r>
            <a:r>
              <a:rPr lang="tr-TR" sz="1300" dirty="0"/>
              <a:t>başvuru </a:t>
            </a:r>
            <a:r>
              <a:rPr lang="tr-TR" sz="1300" dirty="0" smtClean="0"/>
              <a:t>yapılması gerekmektedir.</a:t>
            </a:r>
          </a:p>
          <a:p>
            <a:r>
              <a:rPr lang="tr-TR" sz="1200" dirty="0" smtClean="0"/>
              <a:t> </a:t>
            </a:r>
            <a:r>
              <a:rPr lang="tr-TR" sz="1000" b="1" dirty="0" smtClean="0"/>
              <a:t>Not</a:t>
            </a:r>
            <a:r>
              <a:rPr lang="tr-TR" sz="1000" b="1" dirty="0"/>
              <a:t>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263904"/>
              </p:ext>
            </p:extLst>
          </p:nvPr>
        </p:nvGraphicFramePr>
        <p:xfrm>
          <a:off x="415192" y="5443250"/>
          <a:ext cx="4635500" cy="6477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88392">
                  <a:extLst>
                    <a:ext uri="{9D8B030D-6E8A-4147-A177-3AD203B41FA5}">
                      <a16:colId xmlns:a16="http://schemas.microsoft.com/office/drawing/2014/main" val="2595890695"/>
                    </a:ext>
                  </a:extLst>
                </a:gridCol>
                <a:gridCol w="599664">
                  <a:extLst>
                    <a:ext uri="{9D8B030D-6E8A-4147-A177-3AD203B41FA5}">
                      <a16:colId xmlns:a16="http://schemas.microsoft.com/office/drawing/2014/main" val="3830170602"/>
                    </a:ext>
                  </a:extLst>
                </a:gridCol>
                <a:gridCol w="761478">
                  <a:extLst>
                    <a:ext uri="{9D8B030D-6E8A-4147-A177-3AD203B41FA5}">
                      <a16:colId xmlns:a16="http://schemas.microsoft.com/office/drawing/2014/main" val="963220563"/>
                    </a:ext>
                  </a:extLst>
                </a:gridCol>
                <a:gridCol w="710713">
                  <a:extLst>
                    <a:ext uri="{9D8B030D-6E8A-4147-A177-3AD203B41FA5}">
                      <a16:colId xmlns:a16="http://schemas.microsoft.com/office/drawing/2014/main" val="139240957"/>
                    </a:ext>
                  </a:extLst>
                </a:gridCol>
                <a:gridCol w="1675253">
                  <a:extLst>
                    <a:ext uri="{9D8B030D-6E8A-4147-A177-3AD203B41FA5}">
                      <a16:colId xmlns:a16="http://schemas.microsoft.com/office/drawing/2014/main" val="3191076770"/>
                    </a:ext>
                  </a:extLst>
                </a:gridCol>
              </a:tblGrid>
              <a:tr h="16192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KARABÜK OSB TM - KAHYALAR KÖK ENERJİ NAKİL HATTI TESİSİ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482789"/>
                  </a:ext>
                </a:extLst>
              </a:tr>
              <a:tr h="16192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KAMULAŞTIRILMASINDA KAMU YARARI BULUNAN TAŞINMAZLAR LİSTESİ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5307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İLİ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İLÇESİ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KÖYÜ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ADA NO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PARSEL NO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1984964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KARABÜK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MERKEZ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KADIKÖY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101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14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52654085"/>
                  </a:ext>
                </a:extLst>
              </a:tr>
            </a:tbl>
          </a:graphicData>
        </a:graphic>
      </p:graphicFrame>
      <p:pic>
        <p:nvPicPr>
          <p:cNvPr id="3" name="Resim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17282" y="1953083"/>
            <a:ext cx="3850783" cy="2341627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97641" y="2086939"/>
            <a:ext cx="340544" cy="622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00213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499" y="952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08347" y="1631823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" name="Resim 1" descr="Resim 1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305859" y="615714"/>
            <a:ext cx="1037484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/>
              <a:t>KAHYALAR </a:t>
            </a:r>
            <a:r>
              <a:rPr lang="tr-TR" sz="2500" b="1" dirty="0" smtClean="0"/>
              <a:t> KÖYÜ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 Karabük 1. Asliye Hukuk Mahkemesince belirlenen bedeller </a:t>
            </a:r>
            <a:r>
              <a:rPr lang="tr-TR" sz="1600" b="1" dirty="0"/>
              <a:t>Vakıflar Bankası Karabük 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555111" y="5183179"/>
            <a:ext cx="5009915" cy="1965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Karabük Adliyesi 1. Asliye </a:t>
            </a:r>
            <a:r>
              <a:rPr lang="tr-TR" sz="1200" dirty="0"/>
              <a:t>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</a:t>
            </a:r>
            <a:r>
              <a:rPr lang="tr-TR" sz="1200" dirty="0" smtClean="0"/>
              <a:t>,</a:t>
            </a:r>
          </a:p>
          <a:p>
            <a:pPr lvl="0"/>
            <a:endParaRPr lang="tr-TR" sz="1200" dirty="0"/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 smtClean="0"/>
              <a:t>Vakıflar Bankası Karabük Şubesine</a:t>
            </a:r>
            <a:r>
              <a:rPr lang="tr-TR" sz="1300" dirty="0" smtClean="0"/>
              <a:t> </a:t>
            </a:r>
            <a:r>
              <a:rPr lang="tr-TR" sz="1300" dirty="0"/>
              <a:t>başvuru </a:t>
            </a:r>
            <a:r>
              <a:rPr lang="tr-TR" sz="1300" dirty="0" smtClean="0"/>
              <a:t>yapılması gerekmektedir.</a:t>
            </a:r>
          </a:p>
          <a:p>
            <a:r>
              <a:rPr lang="tr-TR" sz="1200" dirty="0" smtClean="0"/>
              <a:t> </a:t>
            </a:r>
            <a:r>
              <a:rPr lang="tr-TR" sz="1000" b="1" dirty="0" smtClean="0"/>
              <a:t>Not</a:t>
            </a:r>
            <a:r>
              <a:rPr lang="tr-TR" sz="1000" b="1" dirty="0"/>
              <a:t>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416732"/>
              </p:ext>
            </p:extLst>
          </p:nvPr>
        </p:nvGraphicFramePr>
        <p:xfrm>
          <a:off x="383939" y="5428065"/>
          <a:ext cx="4635500" cy="6477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88392">
                  <a:extLst>
                    <a:ext uri="{9D8B030D-6E8A-4147-A177-3AD203B41FA5}">
                      <a16:colId xmlns:a16="http://schemas.microsoft.com/office/drawing/2014/main" val="542395801"/>
                    </a:ext>
                  </a:extLst>
                </a:gridCol>
                <a:gridCol w="599664">
                  <a:extLst>
                    <a:ext uri="{9D8B030D-6E8A-4147-A177-3AD203B41FA5}">
                      <a16:colId xmlns:a16="http://schemas.microsoft.com/office/drawing/2014/main" val="1922397960"/>
                    </a:ext>
                  </a:extLst>
                </a:gridCol>
                <a:gridCol w="761478">
                  <a:extLst>
                    <a:ext uri="{9D8B030D-6E8A-4147-A177-3AD203B41FA5}">
                      <a16:colId xmlns:a16="http://schemas.microsoft.com/office/drawing/2014/main" val="1468074556"/>
                    </a:ext>
                  </a:extLst>
                </a:gridCol>
                <a:gridCol w="710713">
                  <a:extLst>
                    <a:ext uri="{9D8B030D-6E8A-4147-A177-3AD203B41FA5}">
                      <a16:colId xmlns:a16="http://schemas.microsoft.com/office/drawing/2014/main" val="218206941"/>
                    </a:ext>
                  </a:extLst>
                </a:gridCol>
                <a:gridCol w="1675253">
                  <a:extLst>
                    <a:ext uri="{9D8B030D-6E8A-4147-A177-3AD203B41FA5}">
                      <a16:colId xmlns:a16="http://schemas.microsoft.com/office/drawing/2014/main" val="1052193379"/>
                    </a:ext>
                  </a:extLst>
                </a:gridCol>
              </a:tblGrid>
              <a:tr h="16192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KARABÜK OSB TM - KAHYALAR KÖK ENERJİ NAKİL HATTI TESİSİ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96429"/>
                  </a:ext>
                </a:extLst>
              </a:tr>
              <a:tr h="16192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KAMULAŞTIRILMASINDA KAMU YARARI BULUNAN TAŞINMAZLAR LİSTESİ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75843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İLİ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İLÇESİ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KÖYÜ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ADA NO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PARSEL NO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2987616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KARABÜK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MERKEZ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KAHYALAR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103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20, 22, 23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38586065"/>
                  </a:ext>
                </a:extLst>
              </a:tr>
            </a:tbl>
          </a:graphicData>
        </a:graphic>
      </p:graphicFrame>
      <p:pic>
        <p:nvPicPr>
          <p:cNvPr id="3" name="Resim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47530" y="1928369"/>
            <a:ext cx="2890483" cy="247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08401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499" y="952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08347" y="1631823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" name="Resim 1" descr="Resim 1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305859" y="615714"/>
            <a:ext cx="1037484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KALE KÖYÜ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 Karabük 1. Asliye Hukuk Mahkemesince belirlenen bedeller </a:t>
            </a:r>
            <a:r>
              <a:rPr lang="tr-TR" sz="1600" b="1" dirty="0"/>
              <a:t>Vakıflar Bankası Karabük 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555111" y="5183179"/>
            <a:ext cx="5009915" cy="1965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Karabük Adliyesi 1. Asliye </a:t>
            </a:r>
            <a:r>
              <a:rPr lang="tr-TR" sz="1200" dirty="0"/>
              <a:t>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</a:t>
            </a:r>
            <a:r>
              <a:rPr lang="tr-TR" sz="1200" dirty="0" smtClean="0"/>
              <a:t>,</a:t>
            </a:r>
          </a:p>
          <a:p>
            <a:pPr lvl="0"/>
            <a:endParaRPr lang="tr-TR" sz="1200" dirty="0"/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 smtClean="0"/>
              <a:t>Vakıflar Bankası Karabük Şubesine</a:t>
            </a:r>
            <a:r>
              <a:rPr lang="tr-TR" sz="1300" dirty="0" smtClean="0"/>
              <a:t> </a:t>
            </a:r>
            <a:r>
              <a:rPr lang="tr-TR" sz="1300" dirty="0"/>
              <a:t>başvuru </a:t>
            </a:r>
            <a:r>
              <a:rPr lang="tr-TR" sz="1300" dirty="0" smtClean="0"/>
              <a:t>yapılması gerekmektedir.</a:t>
            </a:r>
          </a:p>
          <a:p>
            <a:r>
              <a:rPr lang="tr-TR" sz="1200" dirty="0" smtClean="0"/>
              <a:t> </a:t>
            </a:r>
            <a:r>
              <a:rPr lang="tr-TR" sz="1000" b="1" dirty="0" smtClean="0"/>
              <a:t>Not</a:t>
            </a:r>
            <a:r>
              <a:rPr lang="tr-TR" sz="1000" b="1" dirty="0"/>
              <a:t>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876305"/>
              </p:ext>
            </p:extLst>
          </p:nvPr>
        </p:nvGraphicFramePr>
        <p:xfrm>
          <a:off x="305858" y="4876513"/>
          <a:ext cx="4635500" cy="229812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88392">
                  <a:extLst>
                    <a:ext uri="{9D8B030D-6E8A-4147-A177-3AD203B41FA5}">
                      <a16:colId xmlns:a16="http://schemas.microsoft.com/office/drawing/2014/main" val="2119358743"/>
                    </a:ext>
                  </a:extLst>
                </a:gridCol>
                <a:gridCol w="599664">
                  <a:extLst>
                    <a:ext uri="{9D8B030D-6E8A-4147-A177-3AD203B41FA5}">
                      <a16:colId xmlns:a16="http://schemas.microsoft.com/office/drawing/2014/main" val="1853803536"/>
                    </a:ext>
                  </a:extLst>
                </a:gridCol>
                <a:gridCol w="761478">
                  <a:extLst>
                    <a:ext uri="{9D8B030D-6E8A-4147-A177-3AD203B41FA5}">
                      <a16:colId xmlns:a16="http://schemas.microsoft.com/office/drawing/2014/main" val="3479354925"/>
                    </a:ext>
                  </a:extLst>
                </a:gridCol>
                <a:gridCol w="710713">
                  <a:extLst>
                    <a:ext uri="{9D8B030D-6E8A-4147-A177-3AD203B41FA5}">
                      <a16:colId xmlns:a16="http://schemas.microsoft.com/office/drawing/2014/main" val="957509560"/>
                    </a:ext>
                  </a:extLst>
                </a:gridCol>
                <a:gridCol w="1675253">
                  <a:extLst>
                    <a:ext uri="{9D8B030D-6E8A-4147-A177-3AD203B41FA5}">
                      <a16:colId xmlns:a16="http://schemas.microsoft.com/office/drawing/2014/main" val="3903442916"/>
                    </a:ext>
                  </a:extLst>
                </a:gridCol>
              </a:tblGrid>
              <a:tr h="16192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KARABÜK OSB TM - KAHYALAR KÖK ENERJİ NAKİL HATTI TESİSİ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01724"/>
                  </a:ext>
                </a:extLst>
              </a:tr>
              <a:tr h="16192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KAMULAŞTIRILMASINDA KAMU YARARI BULUNAN TAŞINMAZLAR LİSTESİ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999953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İLİ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İLÇESİ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KÖYÜ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ADA NO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PARSEL NO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716549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KARABÜK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MERKEZ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KALE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123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1, 2, 3, 24, 27, 28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561767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KARABÜK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MERKEZ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KALE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124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1, 4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836780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KARABÜK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MERKEZ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KALE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126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13, 14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985562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KARABÜK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MERKEZ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KALE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134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7, 8, 9, 10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9128626"/>
                  </a:ext>
                </a:extLst>
              </a:tr>
              <a:tr h="19310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KARABÜK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MERKEZ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KALE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135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effectLst/>
                        </a:rPr>
                        <a:t>42</a:t>
                      </a:r>
                      <a:r>
                        <a:rPr lang="tr-TR" sz="1000" u="none" strike="noStrike" dirty="0">
                          <a:effectLst/>
                        </a:rPr>
                        <a:t>, 57, 58, 59, 60, 61, 62, 63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5698294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KARABÜK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MERKEZ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KALE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163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6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805065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KARABÜK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MERKEZ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KALE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164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5, 30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9948670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KARABÜK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MERKEZ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KALE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189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1, 7, 8, 9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6095805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KARABÜK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MERKEZ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KALE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204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4, 5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582335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KARABÜK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MERKEZ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KALE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207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064280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KARABÜK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MERKEZ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KALE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190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38, 49, 52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71692459"/>
                  </a:ext>
                </a:extLst>
              </a:tr>
            </a:tbl>
          </a:graphicData>
        </a:graphic>
      </p:graphicFrame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7"/>
          <a:srcRect r="9025"/>
          <a:stretch/>
        </p:blipFill>
        <p:spPr>
          <a:xfrm>
            <a:off x="1627388" y="2381829"/>
            <a:ext cx="7081682" cy="1628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61374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eması">
  <a:themeElements>
    <a:clrScheme name="Office Teması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eması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ctr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t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eması">
  <a:themeElements>
    <a:clrScheme name="Office Teması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eması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ctr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t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4CED4276BE5C4EB17F99FED12296D3" ma:contentTypeVersion="0" ma:contentTypeDescription="Create a new document." ma:contentTypeScope="" ma:versionID="047bdd16815c988a68fb1c376fb1e253">
  <xsd:schema xmlns:xsd="http://www.w3.org/2001/XMLSchema" xmlns:xs="http://www.w3.org/2001/XMLSchema" xmlns:p="http://schemas.microsoft.com/office/2006/metadata/properties" xmlns:ns2="2511cfec-de10-48da-88f6-657341a97d75" targetNamespace="http://schemas.microsoft.com/office/2006/metadata/properties" ma:root="true" ma:fieldsID="2070fac7e6d7d650d1bd69e755f82c2e" ns2:_="">
    <xsd:import namespace="2511cfec-de10-48da-88f6-657341a97d7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11cfec-de10-48da-88f6-657341a97d7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511cfec-de10-48da-88f6-657341a97d75">3T7CWQE2WDWZ-11-29</_dlc_DocId>
    <_dlc_DocIdUrl xmlns="2511cfec-de10-48da-88f6-657341a97d75">
      <Url>https://www.baskentedas.com.tr/_layouts/15/DocIdRedir.aspx?ID=3T7CWQE2WDWZ-11-29</Url>
      <Description>3T7CWQE2WDWZ-11-29</Description>
    </_dlc_DocIdUrl>
  </documentManagement>
</p:properties>
</file>

<file path=customXml/itemProps1.xml><?xml version="1.0" encoding="utf-8"?>
<ds:datastoreItem xmlns:ds="http://schemas.openxmlformats.org/officeDocument/2006/customXml" ds:itemID="{F8C81FA0-A3EF-4685-9B64-3B89A5E23F80}"/>
</file>

<file path=customXml/itemProps2.xml><?xml version="1.0" encoding="utf-8"?>
<ds:datastoreItem xmlns:ds="http://schemas.openxmlformats.org/officeDocument/2006/customXml" ds:itemID="{A7FA07D0-F2F3-4C00-9C1A-A8090C88F971}"/>
</file>

<file path=customXml/itemProps3.xml><?xml version="1.0" encoding="utf-8"?>
<ds:datastoreItem xmlns:ds="http://schemas.openxmlformats.org/officeDocument/2006/customXml" ds:itemID="{EC79D47B-66B2-4FF7-B9B2-E7532807BA18}"/>
</file>

<file path=customXml/itemProps4.xml><?xml version="1.0" encoding="utf-8"?>
<ds:datastoreItem xmlns:ds="http://schemas.openxmlformats.org/officeDocument/2006/customXml" ds:itemID="{B471FB81-3A13-4EE4-8D5D-F3D09BA5266C}"/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453</Words>
  <Application>Microsoft Office PowerPoint</Application>
  <PresentationFormat>Özel</PresentationFormat>
  <Paragraphs>119</Paragraphs>
  <Slides>3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10" baseType="lpstr">
      <vt:lpstr>Arial</vt:lpstr>
      <vt:lpstr>Calibri</vt:lpstr>
      <vt:lpstr>Helvetica</vt:lpstr>
      <vt:lpstr>Times New Roman</vt:lpstr>
      <vt:lpstr>Verdana</vt:lpstr>
      <vt:lpstr>Verdana</vt:lpstr>
      <vt:lpstr>Office Teması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Kenan OZKAN</dc:creator>
  <cp:keywords>I4886p293727nO8</cp:keywords>
  <cp:lastModifiedBy>Kenan OZKAN</cp:lastModifiedBy>
  <cp:revision>84</cp:revision>
  <cp:lastPrinted>2020-04-01T10:19:23Z</cp:lastPrinted>
  <dcterms:modified xsi:type="dcterms:W3CDTF">2020-06-25T09:52:31Z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1e11ce45-6e86-4fd6-b480-6718b6d8f583</vt:lpwstr>
  </property>
  <property fmtid="{D5CDD505-2E9C-101B-9397-08002B2CF9AE}" pid="3" name="FirstClassifierName">
    <vt:lpwstr>Kenan OZKAN</vt:lpwstr>
  </property>
  <property fmtid="{D5CDD505-2E9C-101B-9397-08002B2CF9AE}" pid="4" name="FirstClassifiedDate">
    <vt:lpwstr>24.05.2019, 14:42</vt:lpwstr>
  </property>
  <property fmtid="{D5CDD505-2E9C-101B-9397-08002B2CF9AE}" pid="5" name="LastClassifiedDate">
    <vt:lpwstr>24.05.2019, 14:42</vt:lpwstr>
  </property>
  <property fmtid="{D5CDD505-2E9C-101B-9397-08002B2CF9AE}" pid="6" name="LastClassifierName">
    <vt:lpwstr>Kenan OZKAN</vt:lpwstr>
  </property>
  <property fmtid="{D5CDD505-2E9C-101B-9397-08002B2CF9AE}" pid="7" name="CLASSIFICATION">
    <vt:lpwstr>I4886p293727nO8</vt:lpwstr>
  </property>
  <property fmtid="{D5CDD505-2E9C-101B-9397-08002B2CF9AE}" pid="8" name="ContentTypeId">
    <vt:lpwstr>0x010100284CED4276BE5C4EB17F99FED12296D3</vt:lpwstr>
  </property>
  <property fmtid="{D5CDD505-2E9C-101B-9397-08002B2CF9AE}" pid="9" name="_dlc_DocIdItemGuid">
    <vt:lpwstr>749755c2-9387-43d1-8ff0-d721516d703a</vt:lpwstr>
  </property>
</Properties>
</file>