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61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</p:sldIdLst>
  <p:sldSz cx="10680700" cy="7556500"/>
  <p:notesSz cx="10234613" cy="1466215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380">
          <p15:clr>
            <a:srgbClr val="A4A3A4"/>
          </p15:clr>
        </p15:guide>
        <p15:guide id="2" pos="336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1248" y="62"/>
      </p:cViewPr>
      <p:guideLst>
        <p:guide orient="horz" pos="2380"/>
        <p:guide pos="33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customXml" Target="../customXml/item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  <a:prstGeom prst="rect">
            <a:avLst/>
          </a:prstGeom>
        </p:spPr>
        <p:txBody>
          <a:bodyPr lIns="135906" tIns="67953" rIns="135906" bIns="67953"/>
          <a:lstStyle/>
          <a:p>
            <a:endParaRPr/>
          </a:p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xfrm>
            <a:off x="1364618" y="6964522"/>
            <a:ext cx="7505382" cy="6597968"/>
          </a:xfrm>
          <a:prstGeom prst="rect">
            <a:avLst/>
          </a:prstGeom>
        </p:spPr>
        <p:txBody>
          <a:bodyPr lIns="135906" tIns="67953" rIns="135906" bIns="67953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3781900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846327" latinLnBrk="0">
      <a:defRPr sz="1100">
        <a:latin typeface="+mj-lt"/>
        <a:ea typeface="+mj-ea"/>
        <a:cs typeface="+mj-cs"/>
        <a:sym typeface="Calibri"/>
      </a:defRPr>
    </a:lvl1pPr>
    <a:lvl2pPr indent="228600" defTabSz="846327" latinLnBrk="0">
      <a:defRPr sz="1100">
        <a:latin typeface="+mj-lt"/>
        <a:ea typeface="+mj-ea"/>
        <a:cs typeface="+mj-cs"/>
        <a:sym typeface="Calibri"/>
      </a:defRPr>
    </a:lvl2pPr>
    <a:lvl3pPr indent="457200" defTabSz="846327" latinLnBrk="0">
      <a:defRPr sz="1100">
        <a:latin typeface="+mj-lt"/>
        <a:ea typeface="+mj-ea"/>
        <a:cs typeface="+mj-cs"/>
        <a:sym typeface="Calibri"/>
      </a:defRPr>
    </a:lvl3pPr>
    <a:lvl4pPr indent="685800" defTabSz="846327" latinLnBrk="0">
      <a:defRPr sz="1100">
        <a:latin typeface="+mj-lt"/>
        <a:ea typeface="+mj-ea"/>
        <a:cs typeface="+mj-cs"/>
        <a:sym typeface="Calibri"/>
      </a:defRPr>
    </a:lvl4pPr>
    <a:lvl5pPr indent="914400" defTabSz="846327" latinLnBrk="0">
      <a:defRPr sz="1100">
        <a:latin typeface="+mj-lt"/>
        <a:ea typeface="+mj-ea"/>
        <a:cs typeface="+mj-cs"/>
        <a:sym typeface="Calibri"/>
      </a:defRPr>
    </a:lvl5pPr>
    <a:lvl6pPr indent="1143000" defTabSz="846327" latinLnBrk="0">
      <a:defRPr sz="1100">
        <a:latin typeface="+mj-lt"/>
        <a:ea typeface="+mj-ea"/>
        <a:cs typeface="+mj-cs"/>
        <a:sym typeface="Calibri"/>
      </a:defRPr>
    </a:lvl6pPr>
    <a:lvl7pPr indent="1371600" defTabSz="846327" latinLnBrk="0">
      <a:defRPr sz="1100">
        <a:latin typeface="+mj-lt"/>
        <a:ea typeface="+mj-ea"/>
        <a:cs typeface="+mj-cs"/>
        <a:sym typeface="Calibri"/>
      </a:defRPr>
    </a:lvl7pPr>
    <a:lvl8pPr indent="1600200" defTabSz="846327" latinLnBrk="0">
      <a:defRPr sz="1100">
        <a:latin typeface="+mj-lt"/>
        <a:ea typeface="+mj-ea"/>
        <a:cs typeface="+mj-cs"/>
        <a:sym typeface="Calibri"/>
      </a:defRPr>
    </a:lvl8pPr>
    <a:lvl9pPr indent="1828800" defTabSz="846327" latinLnBrk="0">
      <a:defRPr sz="11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0180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aşlık Metni"/>
          <p:cNvSpPr txBox="1">
            <a:spLocks noGrp="1"/>
          </p:cNvSpPr>
          <p:nvPr>
            <p:ph type="title"/>
          </p:nvPr>
        </p:nvSpPr>
        <p:spPr>
          <a:xfrm>
            <a:off x="1767754" y="1657751"/>
            <a:ext cx="7145192" cy="2194929"/>
          </a:xfrm>
          <a:prstGeom prst="rect">
            <a:avLst/>
          </a:prstGeom>
        </p:spPr>
        <p:txBody>
          <a:bodyPr anchor="b"/>
          <a:lstStyle>
            <a:lvl1pPr algn="ctr">
              <a:defRPr sz="6600"/>
            </a:lvl1pPr>
          </a:lstStyle>
          <a:p>
            <a:r>
              <a:t>Başlık Metni</a:t>
            </a:r>
          </a:p>
        </p:txBody>
      </p:sp>
      <p:sp>
        <p:nvSpPr>
          <p:cNvPr id="13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2188060" y="3937324"/>
            <a:ext cx="6304580" cy="1522148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640080" algn="ctr">
              <a:buSzTx/>
              <a:buFontTx/>
              <a:buNone/>
              <a:defRPr sz="2400"/>
            </a:lvl2pPr>
            <a:lvl3pPr marL="0" indent="1280160" algn="ctr">
              <a:buSzTx/>
              <a:buFontTx/>
              <a:buNone/>
              <a:defRPr sz="2400"/>
            </a:lvl3pPr>
            <a:lvl4pPr marL="0" indent="1920239" algn="ctr">
              <a:buSzTx/>
              <a:buFontTx/>
              <a:buNone/>
              <a:defRPr sz="2400"/>
            </a:lvl4pPr>
            <a:lvl5pPr marL="0" indent="2560320" algn="ctr">
              <a:buSzTx/>
              <a:buFontTx/>
              <a:buNone/>
              <a:defRPr sz="2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Başlık Metni"/>
          <p:cNvSpPr txBox="1">
            <a:spLocks noGrp="1"/>
          </p:cNvSpPr>
          <p:nvPr>
            <p:ph type="title"/>
          </p:nvPr>
        </p:nvSpPr>
        <p:spPr>
          <a:xfrm>
            <a:off x="7152917" y="961620"/>
            <a:ext cx="1812568" cy="5342841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103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7" y="961620"/>
            <a:ext cx="5332625" cy="5342841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0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Metni"/>
          <p:cNvSpPr txBox="1">
            <a:spLocks noGrp="1"/>
          </p:cNvSpPr>
          <p:nvPr>
            <p:ph type="title"/>
          </p:nvPr>
        </p:nvSpPr>
        <p:spPr>
          <a:xfrm>
            <a:off x="1710838" y="2197728"/>
            <a:ext cx="7250268" cy="2622531"/>
          </a:xfrm>
          <a:prstGeom prst="rect">
            <a:avLst/>
          </a:prstGeom>
        </p:spPr>
        <p:txBody>
          <a:bodyPr anchor="b"/>
          <a:lstStyle>
            <a:lvl1pPr>
              <a:defRPr sz="6600"/>
            </a:lvl1pPr>
          </a:lstStyle>
          <a:p>
            <a:r>
              <a:t>Başlık Metni</a:t>
            </a:r>
          </a:p>
        </p:txBody>
      </p:sp>
      <p:sp>
        <p:nvSpPr>
          <p:cNvPr id="31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0838" y="4845068"/>
            <a:ext cx="7250268" cy="1379127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/>
            </a:lvl1pPr>
            <a:lvl2pPr marL="0" indent="640080">
              <a:buSzTx/>
              <a:buFontTx/>
              <a:buNone/>
              <a:defRPr sz="2400"/>
            </a:lvl2pPr>
            <a:lvl3pPr marL="0" indent="1280160">
              <a:buSzTx/>
              <a:buFontTx/>
              <a:buNone/>
              <a:defRPr sz="2400"/>
            </a:lvl3pPr>
            <a:lvl4pPr marL="0" indent="1920239">
              <a:buSzTx/>
              <a:buFontTx/>
              <a:buNone/>
              <a:defRPr sz="2400"/>
            </a:lvl4pPr>
            <a:lvl5pPr marL="0" indent="2560320">
              <a:buSzTx/>
              <a:buFontTx/>
              <a:buNone/>
              <a:defRPr sz="2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32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0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5216" y="2304262"/>
            <a:ext cx="3572596" cy="4000199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aşlık Metni"/>
          <p:cNvSpPr txBox="1">
            <a:spLocks noGrp="1"/>
          </p:cNvSpPr>
          <p:nvPr>
            <p:ph type="title"/>
          </p:nvPr>
        </p:nvSpPr>
        <p:spPr>
          <a:xfrm>
            <a:off x="1716311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9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171458"/>
            <a:ext cx="3556178" cy="75742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640080">
              <a:buSzTx/>
              <a:buFontTx/>
              <a:buNone/>
              <a:defRPr sz="2400" b="1"/>
            </a:lvl2pPr>
            <a:lvl3pPr marL="0" indent="1280160">
              <a:buSzTx/>
              <a:buFontTx/>
              <a:buNone/>
              <a:defRPr sz="2400" b="1"/>
            </a:lvl3pPr>
            <a:lvl4pPr marL="0" indent="1920239">
              <a:buSzTx/>
              <a:buFontTx/>
              <a:buNone/>
              <a:defRPr sz="2400" b="1"/>
            </a:lvl4pPr>
            <a:lvl5pPr marL="0" indent="2560320">
              <a:buSzTx/>
              <a:buFontTx/>
              <a:buNone/>
              <a:defRPr sz="2400" b="1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92888" y="2171458"/>
            <a:ext cx="3573691" cy="757425"/>
          </a:xfrm>
          <a:prstGeom prst="rect">
            <a:avLst/>
          </a:prstGeom>
          <a:ln w="12700"/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9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7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</p:spPr>
        <p:txBody>
          <a:bodyPr/>
          <a:lstStyle>
            <a:lvl1pPr marL="247303" indent="-247303">
              <a:defRPr sz="3400"/>
            </a:lvl1pPr>
            <a:lvl2pPr marL="919089" indent="-279009">
              <a:defRPr sz="3400"/>
            </a:lvl2pPr>
            <a:lvl3pPr marL="1609898" indent="-329738">
              <a:defRPr sz="3400"/>
            </a:lvl3pPr>
            <a:lvl4pPr marL="2308859" indent="-388619">
              <a:defRPr sz="3400"/>
            </a:lvl4pPr>
            <a:lvl5pPr marL="2948939" indent="-388619">
              <a:defRPr sz="3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716311" y="2517334"/>
            <a:ext cx="2711189" cy="3504005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84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517334"/>
            <a:ext cx="2711189" cy="350400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640080">
              <a:buSzTx/>
              <a:buFontTx/>
              <a:buNone/>
              <a:defRPr sz="1600"/>
            </a:lvl2pPr>
            <a:lvl3pPr marL="0" indent="1280160">
              <a:buSzTx/>
              <a:buFontTx/>
              <a:buNone/>
              <a:defRPr sz="1600"/>
            </a:lvl3pPr>
            <a:lvl4pPr marL="0" indent="1920239">
              <a:buSzTx/>
              <a:buFontTx/>
              <a:buNone/>
              <a:defRPr sz="1600"/>
            </a:lvl4pPr>
            <a:lvl5pPr marL="0" indent="2560320">
              <a:buSzTx/>
              <a:buFontTx/>
              <a:buNone/>
              <a:defRPr sz="16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8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9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6" y="2304262"/>
            <a:ext cx="7250268" cy="4000199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9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Metni"/>
          <p:cNvSpPr txBox="1">
            <a:spLocks noGrp="1"/>
          </p:cNvSpPr>
          <p:nvPr>
            <p:ph type="title"/>
          </p:nvPr>
        </p:nvSpPr>
        <p:spPr>
          <a:xfrm>
            <a:off x="1557602" y="710605"/>
            <a:ext cx="7565496" cy="13864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 anchor="ctr">
            <a:normAutofit/>
          </a:bodyPr>
          <a:lstStyle/>
          <a:p>
            <a:r>
              <a:t>Başlık Metni</a:t>
            </a:r>
          </a:p>
        </p:txBody>
      </p:sp>
      <p:sp>
        <p:nvSpPr>
          <p:cNvPr id="4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1557602" y="2097028"/>
            <a:ext cx="7565496" cy="48335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>
            <a:normAutofit/>
          </a:bodyPr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8738256" y="6528748"/>
            <a:ext cx="227228" cy="216909"/>
          </a:xfrm>
          <a:prstGeom prst="rect">
            <a:avLst/>
          </a:prstGeom>
          <a:ln w="3175">
            <a:miter lim="400000"/>
          </a:ln>
        </p:spPr>
        <p:txBody>
          <a:bodyPr wrap="none" lIns="30021" tIns="30021" rIns="30021" bIns="30021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2" name="fr" descr="Genele Açık"/>
          <p:cNvSpPr txBox="1"/>
          <p:nvPr/>
        </p:nvSpPr>
        <p:spPr>
          <a:xfrm>
            <a:off x="0" y="7236460"/>
            <a:ext cx="10680700" cy="19143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>
            <a:spAutoFit/>
          </a:bodyPr>
          <a:lstStyle>
            <a:lvl1pPr algn="r">
              <a:defRPr sz="6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algn="r"/>
            <a:r>
              <a:rPr lang="tr-TR" sz="850" b="0" i="0" u="none" baseline="0" smtClean="0">
                <a:solidFill>
                  <a:srgbClr val="000000"/>
                </a:solidFill>
                <a:latin typeface="verdana" panose="020B0604030504040204" pitchFamily="34" charset="0"/>
              </a:rPr>
              <a:t>Genele Açık</a:t>
            </a:r>
            <a:endParaRPr sz="850" b="0" i="0" u="none" baseline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ransition spd="med"/>
  <p:txStyles>
    <p:titleStyle>
      <a:lvl1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229772" marR="0" indent="-229772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911629" marR="0" indent="-27154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600200" marR="0" indent="-32003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27868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91876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355884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4198925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483900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5479084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5055" y="86171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Resim 1" descr="Resim 1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dirty="0"/>
              <a:t>KAMULAŞTIRMA DUYURUSU</a:t>
            </a:r>
          </a:p>
          <a:p>
            <a:pPr algn="ctr"/>
            <a:r>
              <a:rPr lang="tr-TR" sz="2500" b="1" dirty="0" smtClean="0"/>
              <a:t>Evren Merkez (</a:t>
            </a:r>
            <a:r>
              <a:rPr lang="tr-TR" sz="2500" b="1" dirty="0" err="1" smtClean="0"/>
              <a:t>Çıkınağıl</a:t>
            </a:r>
            <a:r>
              <a:rPr lang="tr-TR" sz="2500" b="1" dirty="0" smtClean="0"/>
              <a:t>) </a:t>
            </a:r>
            <a:r>
              <a:rPr lang="tr-TR" sz="2500" b="1" dirty="0"/>
              <a:t>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Şereflikoçhisar Asliye </a:t>
            </a:r>
            <a:r>
              <a:rPr lang="tr-TR" sz="1600" dirty="0"/>
              <a:t>Hukuk Mahkemesince belirlenen bedeller </a:t>
            </a:r>
            <a:r>
              <a:rPr lang="tr-TR" sz="1600" b="1" dirty="0" smtClean="0"/>
              <a:t>Ziraat Bankası Evren Şubesine </a:t>
            </a:r>
            <a:r>
              <a:rPr lang="tr-TR" sz="1600" dirty="0"/>
              <a:t>yatırılmıştır.</a:t>
            </a:r>
          </a:p>
        </p:txBody>
      </p:sp>
      <p:pic>
        <p:nvPicPr>
          <p:cNvPr id="14" name="Görüntü" descr="Görüntü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Dikdörtgen 14"/>
          <p:cNvSpPr/>
          <p:nvPr/>
        </p:nvSpPr>
        <p:spPr>
          <a:xfrm>
            <a:off x="5567469" y="5146108"/>
            <a:ext cx="4938606" cy="1934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Şereflikoçhisar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Belgesi,</a:t>
            </a:r>
          </a:p>
          <a:p>
            <a:r>
              <a:rPr lang="tr-TR" sz="1300" dirty="0"/>
              <a:t> </a:t>
            </a:r>
            <a:endParaRPr lang="tr-TR" sz="1300" dirty="0" smtClean="0"/>
          </a:p>
          <a:p>
            <a:r>
              <a:rPr lang="tr-TR" sz="1300" dirty="0" smtClean="0"/>
              <a:t>ile </a:t>
            </a:r>
            <a:r>
              <a:rPr lang="tr-TR" sz="1300" b="1" dirty="0" smtClean="0"/>
              <a:t>Ziraat Bankası Evren Şubesine</a:t>
            </a:r>
            <a:r>
              <a:rPr lang="tr-TR" sz="1300" dirty="0" smtClean="0"/>
              <a:t> </a:t>
            </a:r>
            <a:r>
              <a:rPr lang="tr-TR" sz="1300" dirty="0"/>
              <a:t>başvuru yapılması gerekmektedir</a:t>
            </a:r>
            <a:r>
              <a:rPr lang="tr-TR" sz="1300" dirty="0" smtClean="0"/>
              <a:t>.</a:t>
            </a:r>
          </a:p>
          <a:p>
            <a:r>
              <a:rPr lang="tr-TR" sz="1200" dirty="0" smtClean="0"/>
              <a:t> </a:t>
            </a:r>
            <a:endParaRPr lang="tr-TR" sz="1200" dirty="0"/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543" y="2113058"/>
            <a:ext cx="425361" cy="7366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524" y="1935781"/>
            <a:ext cx="6422223" cy="2466506"/>
          </a:xfrm>
          <a:prstGeom prst="rect">
            <a:avLst/>
          </a:prstGeom>
        </p:spPr>
      </p:pic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379454"/>
              </p:ext>
            </p:extLst>
          </p:nvPr>
        </p:nvGraphicFramePr>
        <p:xfrm>
          <a:off x="1264921" y="5019231"/>
          <a:ext cx="3650766" cy="176955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82897"/>
                <a:gridCol w="507359"/>
                <a:gridCol w="747571"/>
                <a:gridCol w="484497"/>
                <a:gridCol w="1328442"/>
              </a:tblGrid>
              <a:tr h="110591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GÜLHÜYÜK KÖK -</a:t>
                      </a:r>
                      <a:r>
                        <a:rPr lang="tr-TR" sz="800" u="none" strike="noStrike" baseline="0" dirty="0" smtClean="0">
                          <a:effectLst/>
                        </a:rPr>
                        <a:t> </a:t>
                      </a:r>
                      <a:r>
                        <a:rPr lang="tr-TR" sz="800" u="none" strike="noStrike" dirty="0" smtClean="0">
                          <a:effectLst/>
                        </a:rPr>
                        <a:t>EVREN KÖK ENERJİ </a:t>
                      </a:r>
                      <a:r>
                        <a:rPr lang="tr-TR" sz="800" u="none" strike="noStrike" dirty="0">
                          <a:effectLst/>
                        </a:rPr>
                        <a:t>NAKİL </a:t>
                      </a:r>
                      <a:r>
                        <a:rPr lang="tr-TR" sz="800" u="none" strike="noStrike" dirty="0" smtClean="0">
                          <a:effectLst/>
                        </a:rPr>
                        <a:t>HATTI </a:t>
                      </a:r>
                      <a:r>
                        <a:rPr lang="tr-TR" sz="800" u="none" strike="noStrike" dirty="0">
                          <a:effectLst/>
                        </a:rPr>
                        <a:t>PROJESİ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10591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KAMULAŞTIRILMASINDA KAMU YARARI </a:t>
                      </a:r>
                      <a:r>
                        <a:rPr lang="tr-TR" sz="800" u="none" strike="noStrike" dirty="0" smtClean="0">
                          <a:effectLst/>
                        </a:rPr>
                        <a:t>BULUNAN</a:t>
                      </a:r>
                      <a:r>
                        <a:rPr lang="tr-TR" sz="800" u="none" strike="noStrike" baseline="0" dirty="0" smtClean="0">
                          <a:effectLst/>
                        </a:rPr>
                        <a:t> </a:t>
                      </a:r>
                      <a:r>
                        <a:rPr lang="tr-TR" sz="800" u="none" strike="noStrike" dirty="0" smtClean="0">
                          <a:effectLst/>
                        </a:rPr>
                        <a:t>TAŞINMAZLAR </a:t>
                      </a:r>
                      <a:r>
                        <a:rPr lang="tr-TR" sz="800" u="none" strike="noStrike" dirty="0">
                          <a:effectLst/>
                        </a:rPr>
                        <a:t>LİSTESİ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0173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İLÇESİ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MAHALLESİ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72266"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EVREN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EVREN MERKEZ (ÇIKINAĞIL)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0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1626,1630,1631,</a:t>
                      </a:r>
                    </a:p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5084,1147,1143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93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285359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93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285360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1,4,5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93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285361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93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285421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3,9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93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285422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2,3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93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285425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6,7,9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93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285428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93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285432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1,3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799476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34776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Resim 1" descr="Resim 1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dirty="0"/>
              <a:t>KAMULAŞTIRMA DUYURUSU</a:t>
            </a:r>
          </a:p>
          <a:p>
            <a:pPr algn="ctr"/>
            <a:r>
              <a:rPr lang="tr-TR" sz="2500" b="1" dirty="0" err="1" smtClean="0"/>
              <a:t>Yazısöğüt</a:t>
            </a:r>
            <a:r>
              <a:rPr lang="tr-TR" sz="2500" b="1" dirty="0" smtClean="0"/>
              <a:t>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Şereflikoçhisar Asliye </a:t>
            </a:r>
            <a:r>
              <a:rPr lang="tr-TR" sz="1600" dirty="0"/>
              <a:t>Hukuk Mahkemesince belirlenen bedeller </a:t>
            </a:r>
            <a:r>
              <a:rPr lang="tr-TR" sz="1600" b="1" dirty="0" smtClean="0"/>
              <a:t>Ziraat Bankası </a:t>
            </a:r>
            <a:r>
              <a:rPr lang="tr-TR" sz="1600" b="1" dirty="0"/>
              <a:t>Şereflikoçhisar </a:t>
            </a:r>
            <a:r>
              <a:rPr lang="tr-TR" sz="1600" b="1" dirty="0" smtClean="0"/>
              <a:t>Şubesine </a:t>
            </a:r>
            <a:r>
              <a:rPr lang="tr-TR" sz="1600" dirty="0"/>
              <a:t>yatırılmıştır.</a:t>
            </a:r>
          </a:p>
        </p:txBody>
      </p:sp>
      <p:pic>
        <p:nvPicPr>
          <p:cNvPr id="8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Dikdörtgen 8"/>
          <p:cNvSpPr/>
          <p:nvPr/>
        </p:nvSpPr>
        <p:spPr>
          <a:xfrm>
            <a:off x="5567469" y="5146108"/>
            <a:ext cx="4938606" cy="1949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Şereflikoçhisar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Belgesi,</a:t>
            </a:r>
          </a:p>
          <a:p>
            <a:r>
              <a:rPr lang="tr-TR" sz="1300" dirty="0"/>
              <a:t> </a:t>
            </a:r>
            <a:endParaRPr lang="tr-TR" sz="1300" dirty="0" smtClean="0"/>
          </a:p>
          <a:p>
            <a:r>
              <a:rPr lang="tr-TR" sz="1300" dirty="0" smtClean="0"/>
              <a:t>ile </a:t>
            </a:r>
            <a:r>
              <a:rPr lang="tr-TR" sz="1300" b="1" dirty="0" smtClean="0"/>
              <a:t>Ziraat Bankası </a:t>
            </a:r>
            <a:r>
              <a:rPr lang="tr-TR" sz="1300" b="1" dirty="0"/>
              <a:t>Şereflikoçhisar Şubesine</a:t>
            </a:r>
            <a:r>
              <a:rPr lang="tr-TR" sz="1300" dirty="0" smtClean="0"/>
              <a:t> </a:t>
            </a:r>
            <a:r>
              <a:rPr lang="tr-TR" sz="1300" dirty="0"/>
              <a:t>başvuru yapılması gerekmektedir</a:t>
            </a:r>
            <a:r>
              <a:rPr lang="tr-TR" sz="1300" dirty="0" smtClean="0"/>
              <a:t>.</a:t>
            </a:r>
            <a:endParaRPr lang="tr-TR" sz="1200" dirty="0"/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058" y="2113058"/>
            <a:ext cx="425361" cy="73660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277" y="1984871"/>
            <a:ext cx="2776179" cy="2333269"/>
          </a:xfrm>
          <a:prstGeom prst="rect">
            <a:avLst/>
          </a:prstGeom>
        </p:spPr>
      </p:pic>
      <p:graphicFrame>
        <p:nvGraphicFramePr>
          <p:cNvPr id="12" name="Tablo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5569501"/>
              </p:ext>
            </p:extLst>
          </p:nvPr>
        </p:nvGraphicFramePr>
        <p:xfrm>
          <a:off x="1126308" y="5030489"/>
          <a:ext cx="3800457" cy="94725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35733"/>
                <a:gridCol w="1071467"/>
                <a:gridCol w="886511"/>
                <a:gridCol w="599511"/>
                <a:gridCol w="707235"/>
              </a:tblGrid>
              <a:tr h="119612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GÜLHÜYÜK KÖK EVREN KÖK ENERJİ NAKİL </a:t>
                      </a:r>
                      <a:r>
                        <a:rPr lang="tr-TR" sz="800" u="none" strike="noStrike" dirty="0" smtClean="0">
                          <a:effectLst/>
                        </a:rPr>
                        <a:t>HATTI </a:t>
                      </a:r>
                      <a:r>
                        <a:rPr lang="tr-TR" sz="800" u="none" strike="noStrike" dirty="0">
                          <a:effectLst/>
                        </a:rPr>
                        <a:t>PROJESİ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19612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KAMULAŞTIRILMASINDA KAMU YARARI </a:t>
                      </a:r>
                      <a:r>
                        <a:rPr lang="tr-TR" sz="800" u="none" strike="noStrike" dirty="0" smtClean="0">
                          <a:effectLst/>
                        </a:rPr>
                        <a:t>BULUNAN</a:t>
                      </a:r>
                      <a:r>
                        <a:rPr lang="tr-TR" sz="800" u="none" strike="noStrike" baseline="0" dirty="0" smtClean="0">
                          <a:effectLst/>
                        </a:rPr>
                        <a:t> </a:t>
                      </a:r>
                      <a:r>
                        <a:rPr lang="tr-TR" sz="800" u="none" strike="noStrike" dirty="0" smtClean="0">
                          <a:effectLst/>
                        </a:rPr>
                        <a:t>TAŞINMAZLAR </a:t>
                      </a:r>
                      <a:r>
                        <a:rPr lang="tr-TR" sz="800" u="none" strike="noStrike" dirty="0">
                          <a:effectLst/>
                        </a:rPr>
                        <a:t>LİSTESİ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5858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MAHALLESİ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ADA NO 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PARSEL</a:t>
                      </a:r>
                      <a:r>
                        <a:rPr lang="tr-TR" sz="800" u="none" strike="noStrike" baseline="0" dirty="0" smtClean="0">
                          <a:effectLst/>
                        </a:rPr>
                        <a:t> </a:t>
                      </a:r>
                      <a:r>
                        <a:rPr lang="tr-TR" sz="800" u="none" strike="noStrike" dirty="0" smtClean="0">
                          <a:effectLst/>
                        </a:rPr>
                        <a:t>NO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169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ŞEREFLİKOÇHİSAR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YAZISÖĞÜT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180930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169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800" u="none" strike="noStrike" dirty="0">
                          <a:effectLst/>
                        </a:rPr>
                        <a:t>180931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552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180932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1,2,3,4,5,6,7,8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169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800" u="none" strike="noStrike">
                          <a:effectLst/>
                        </a:rPr>
                        <a:t>180951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1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89228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34776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Resim 1" descr="Resim 1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dirty="0"/>
              <a:t>KAMULAŞTIRMA DUYURUSU</a:t>
            </a:r>
          </a:p>
          <a:p>
            <a:pPr algn="ctr"/>
            <a:r>
              <a:rPr lang="tr-TR" sz="2500" b="1" dirty="0" err="1" smtClean="0"/>
              <a:t>Gülhüyük</a:t>
            </a:r>
            <a:r>
              <a:rPr lang="tr-TR" sz="2500" b="1" dirty="0" smtClean="0"/>
              <a:t>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Şereflikoçhisar Asliye </a:t>
            </a:r>
            <a:r>
              <a:rPr lang="tr-TR" sz="1600" dirty="0"/>
              <a:t>Hukuk Mahkemesince belirlenen bedeller </a:t>
            </a:r>
            <a:r>
              <a:rPr lang="tr-TR" sz="1600" b="1" dirty="0" smtClean="0"/>
              <a:t>Ziraat Bankası </a:t>
            </a:r>
            <a:r>
              <a:rPr lang="tr-TR" sz="1600" b="1" dirty="0"/>
              <a:t>Şereflikoçhisar </a:t>
            </a:r>
            <a:r>
              <a:rPr lang="tr-TR" sz="1600" b="1" dirty="0" smtClean="0"/>
              <a:t>Şubesine </a:t>
            </a:r>
            <a:r>
              <a:rPr lang="tr-TR" sz="1600" dirty="0"/>
              <a:t>yatırılmıştır.</a:t>
            </a:r>
          </a:p>
        </p:txBody>
      </p:sp>
      <p:pic>
        <p:nvPicPr>
          <p:cNvPr id="8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Dikdörtgen 8"/>
          <p:cNvSpPr/>
          <p:nvPr/>
        </p:nvSpPr>
        <p:spPr>
          <a:xfrm>
            <a:off x="5567469" y="5146108"/>
            <a:ext cx="4938606" cy="1949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Şereflikoçhisar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Belgesi,</a:t>
            </a:r>
          </a:p>
          <a:p>
            <a:r>
              <a:rPr lang="tr-TR" sz="1300" dirty="0"/>
              <a:t> </a:t>
            </a:r>
            <a:endParaRPr lang="tr-TR" sz="1300" dirty="0" smtClean="0"/>
          </a:p>
          <a:p>
            <a:r>
              <a:rPr lang="tr-TR" sz="1300" dirty="0" smtClean="0"/>
              <a:t>ile </a:t>
            </a:r>
            <a:r>
              <a:rPr lang="tr-TR" sz="1300" b="1" dirty="0" smtClean="0"/>
              <a:t>Ziraat Bankası </a:t>
            </a:r>
            <a:r>
              <a:rPr lang="tr-TR" sz="1300" b="1" dirty="0"/>
              <a:t>Şereflikoçhisar Şubesine</a:t>
            </a:r>
            <a:r>
              <a:rPr lang="tr-TR" sz="1300" dirty="0" smtClean="0"/>
              <a:t> </a:t>
            </a:r>
            <a:r>
              <a:rPr lang="tr-TR" sz="1300" dirty="0"/>
              <a:t>başvuru yapılması gerekmektedir</a:t>
            </a:r>
            <a:r>
              <a:rPr lang="tr-TR" sz="1300" dirty="0" smtClean="0"/>
              <a:t>.</a:t>
            </a:r>
            <a:endParaRPr lang="tr-TR" sz="1200" dirty="0"/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361" y="2099671"/>
            <a:ext cx="425361" cy="73660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543" y="1975991"/>
            <a:ext cx="2623004" cy="2339189"/>
          </a:xfrm>
          <a:prstGeom prst="rect">
            <a:avLst/>
          </a:prstGeom>
        </p:spPr>
      </p:pic>
      <p:graphicFrame>
        <p:nvGraphicFramePr>
          <p:cNvPr id="12" name="Tablo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389702"/>
              </p:ext>
            </p:extLst>
          </p:nvPr>
        </p:nvGraphicFramePr>
        <p:xfrm>
          <a:off x="1181100" y="5014743"/>
          <a:ext cx="3711120" cy="57369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78295"/>
                <a:gridCol w="1076344"/>
                <a:gridCol w="780490"/>
                <a:gridCol w="593174"/>
                <a:gridCol w="682817"/>
              </a:tblGrid>
              <a:tr h="134773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GÜLHÜYÜK KÖK EVREN KÖK ENERJİ NAKİL </a:t>
                      </a:r>
                      <a:r>
                        <a:rPr lang="tr-TR" sz="800" u="none" strike="noStrike" dirty="0" smtClean="0">
                          <a:effectLst/>
                        </a:rPr>
                        <a:t>HATTI </a:t>
                      </a:r>
                      <a:r>
                        <a:rPr lang="tr-TR" sz="800" u="none" strike="noStrike" dirty="0">
                          <a:effectLst/>
                        </a:rPr>
                        <a:t>PROJESİ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3343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KAMULAŞTIRILMASINDA KAMU YARARI </a:t>
                      </a:r>
                      <a:r>
                        <a:rPr lang="tr-TR" sz="800" u="none" strike="noStrike" dirty="0" smtClean="0">
                          <a:effectLst/>
                        </a:rPr>
                        <a:t>BULUNAN</a:t>
                      </a:r>
                      <a:r>
                        <a:rPr lang="tr-TR" sz="800" u="none" strike="noStrike" baseline="0" dirty="0" smtClean="0">
                          <a:effectLst/>
                        </a:rPr>
                        <a:t> </a:t>
                      </a:r>
                      <a:r>
                        <a:rPr lang="tr-TR" sz="800" u="none" strike="noStrike" dirty="0" smtClean="0">
                          <a:effectLst/>
                        </a:rPr>
                        <a:t>TAŞINMAZLAR </a:t>
                      </a:r>
                      <a:r>
                        <a:rPr lang="tr-TR" sz="800" u="none" strike="noStrike" dirty="0">
                          <a:effectLst/>
                        </a:rPr>
                        <a:t>LİSTESİ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7404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MAHALLESİ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ADA</a:t>
                      </a:r>
                      <a:r>
                        <a:rPr lang="tr-TR" sz="800" u="none" strike="noStrike" baseline="0" dirty="0" smtClean="0">
                          <a:effectLst/>
                        </a:rPr>
                        <a:t> </a:t>
                      </a:r>
                      <a:r>
                        <a:rPr lang="tr-TR" sz="800" u="none" strike="noStrike" dirty="0" smtClean="0">
                          <a:effectLst/>
                        </a:rPr>
                        <a:t>NO 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PARSEL</a:t>
                      </a:r>
                      <a:r>
                        <a:rPr lang="tr-TR" sz="800" u="none" strike="noStrike" baseline="0" dirty="0" smtClean="0">
                          <a:effectLst/>
                        </a:rPr>
                        <a:t> </a:t>
                      </a:r>
                      <a:r>
                        <a:rPr lang="tr-TR" sz="800" u="none" strike="noStrike" dirty="0" smtClean="0">
                          <a:effectLst/>
                        </a:rPr>
                        <a:t>NO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1830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ŞEREFLİKOÇHİSAR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GÜLHÜYÜK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180779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4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25179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34776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Resim 1" descr="Resim 1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dirty="0"/>
              <a:t>KAMULAŞTIRMA DUYURUSU</a:t>
            </a:r>
          </a:p>
          <a:p>
            <a:pPr algn="ctr"/>
            <a:r>
              <a:rPr lang="tr-TR" sz="2500" b="1" dirty="0" err="1" smtClean="0"/>
              <a:t>Çerkezuşağı</a:t>
            </a:r>
            <a:r>
              <a:rPr lang="tr-TR" sz="2500" b="1" dirty="0" smtClean="0"/>
              <a:t> (Çatalpınar) </a:t>
            </a:r>
            <a:r>
              <a:rPr lang="tr-TR" sz="2500" b="1" dirty="0"/>
              <a:t>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Şereflikoçhisar Asliye </a:t>
            </a:r>
            <a:r>
              <a:rPr lang="tr-TR" sz="1600" dirty="0"/>
              <a:t>Hukuk Mahkemesince belirlenen bedeller </a:t>
            </a:r>
            <a:r>
              <a:rPr lang="tr-TR" sz="1600" b="1" dirty="0" smtClean="0"/>
              <a:t>Ziraat Bankası Evren Şubesine </a:t>
            </a:r>
            <a:r>
              <a:rPr lang="tr-TR" sz="1600" dirty="0"/>
              <a:t>yatırılmıştır.</a:t>
            </a:r>
          </a:p>
        </p:txBody>
      </p:sp>
      <p:pic>
        <p:nvPicPr>
          <p:cNvPr id="8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Dikdörtgen 8"/>
          <p:cNvSpPr/>
          <p:nvPr/>
        </p:nvSpPr>
        <p:spPr>
          <a:xfrm>
            <a:off x="5567469" y="5146108"/>
            <a:ext cx="4938606" cy="1934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Şereflikoçhisar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Belgesi,</a:t>
            </a:r>
          </a:p>
          <a:p>
            <a:r>
              <a:rPr lang="tr-TR" sz="1300" dirty="0"/>
              <a:t> </a:t>
            </a:r>
            <a:endParaRPr lang="tr-TR" sz="1300" dirty="0" smtClean="0"/>
          </a:p>
          <a:p>
            <a:r>
              <a:rPr lang="tr-TR" sz="1300" dirty="0" smtClean="0"/>
              <a:t>ile </a:t>
            </a:r>
            <a:r>
              <a:rPr lang="tr-TR" sz="1300" b="1" dirty="0" smtClean="0"/>
              <a:t>Ziraat Bankası Evren Şubesine</a:t>
            </a:r>
            <a:r>
              <a:rPr lang="tr-TR" sz="1300" dirty="0" smtClean="0"/>
              <a:t> </a:t>
            </a:r>
            <a:r>
              <a:rPr lang="tr-TR" sz="1300" dirty="0"/>
              <a:t>başvuru yapılması gerekmektedir</a:t>
            </a:r>
            <a:r>
              <a:rPr lang="tr-TR" sz="1300" dirty="0" smtClean="0"/>
              <a:t>.</a:t>
            </a:r>
          </a:p>
          <a:p>
            <a:r>
              <a:rPr lang="tr-TR" sz="1200" dirty="0" smtClean="0"/>
              <a:t> </a:t>
            </a:r>
            <a:endParaRPr lang="tr-TR" sz="1200" dirty="0"/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336" y="2099880"/>
            <a:ext cx="425361" cy="73660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381" y="2014975"/>
            <a:ext cx="3896839" cy="2354241"/>
          </a:xfrm>
          <a:prstGeom prst="rect">
            <a:avLst/>
          </a:prstGeom>
        </p:spPr>
      </p:pic>
      <p:graphicFrame>
        <p:nvGraphicFramePr>
          <p:cNvPr id="12" name="Tablo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4627802"/>
              </p:ext>
            </p:extLst>
          </p:nvPr>
        </p:nvGraphicFramePr>
        <p:xfrm>
          <a:off x="1259840" y="5032693"/>
          <a:ext cx="3665460" cy="165766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05833"/>
                <a:gridCol w="544164"/>
                <a:gridCol w="818425"/>
                <a:gridCol w="498439"/>
                <a:gridCol w="1298599"/>
              </a:tblGrid>
              <a:tr h="80842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GÜLHÜYÜK KÖK EVREN KÖK ENERJİ NAKİL </a:t>
                      </a:r>
                      <a:r>
                        <a:rPr lang="tr-TR" sz="800" u="none" strike="noStrike" dirty="0" smtClean="0">
                          <a:effectLst/>
                        </a:rPr>
                        <a:t>HATTI </a:t>
                      </a:r>
                      <a:r>
                        <a:rPr lang="tr-TR" sz="800" u="none" strike="noStrike" dirty="0">
                          <a:effectLst/>
                        </a:rPr>
                        <a:t>PROJESİ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80842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KAMULAŞTIRILMASINDA KAMU YARARI </a:t>
                      </a:r>
                      <a:r>
                        <a:rPr lang="tr-TR" sz="800" u="none" strike="noStrike" dirty="0" smtClean="0">
                          <a:effectLst/>
                        </a:rPr>
                        <a:t>BULUNAN</a:t>
                      </a:r>
                      <a:r>
                        <a:rPr lang="tr-TR" sz="800" u="none" strike="noStrike" baseline="0" dirty="0" smtClean="0">
                          <a:effectLst/>
                        </a:rPr>
                        <a:t> </a:t>
                      </a:r>
                      <a:r>
                        <a:rPr lang="tr-TR" sz="800" u="none" strike="noStrike" dirty="0" smtClean="0">
                          <a:effectLst/>
                        </a:rPr>
                        <a:t>TAŞINMAZLAR </a:t>
                      </a:r>
                      <a:r>
                        <a:rPr lang="tr-TR" sz="800" u="none" strike="noStrike" dirty="0">
                          <a:effectLst/>
                        </a:rPr>
                        <a:t>LİSTESİ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2129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MAHALLESİ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ADA NO 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55826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EVREN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ÇERKEZUŞAĞI (ÇATALPINAR)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0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684,685,686,689,690,786,</a:t>
                      </a:r>
                    </a:p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793,807,808,810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084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800" u="none" strike="noStrike">
                          <a:effectLst/>
                        </a:rPr>
                        <a:t>285140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5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084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800" u="none" strike="noStrike">
                          <a:effectLst/>
                        </a:rPr>
                        <a:t>285141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4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084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800" u="none" strike="noStrike">
                          <a:effectLst/>
                        </a:rPr>
                        <a:t>285154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3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084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800" u="none" strike="noStrike">
                          <a:effectLst/>
                        </a:rPr>
                        <a:t>285158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1,2,3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084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800" u="none" strike="noStrike">
                          <a:effectLst/>
                        </a:rPr>
                        <a:t>285163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1,4,5,6,7,8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084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800" u="none" strike="noStrike">
                          <a:effectLst/>
                        </a:rPr>
                        <a:t>285165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4,8,9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084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800" u="none" strike="noStrike">
                          <a:effectLst/>
                        </a:rPr>
                        <a:t>285168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15,16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26246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34776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Resim 1" descr="Resim 1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dirty="0"/>
              <a:t>KAMULAŞTIRMA DUYURUSU</a:t>
            </a:r>
          </a:p>
          <a:p>
            <a:pPr algn="ctr"/>
            <a:r>
              <a:rPr lang="tr-TR" sz="2500" b="1" dirty="0" err="1" smtClean="0"/>
              <a:t>Solakuşağı</a:t>
            </a:r>
            <a:r>
              <a:rPr lang="tr-TR" sz="2500" b="1" dirty="0" smtClean="0"/>
              <a:t> </a:t>
            </a:r>
            <a:r>
              <a:rPr lang="tr-TR" sz="2500" b="1" dirty="0"/>
              <a:t>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Şereflikoçhisar Asliye </a:t>
            </a:r>
            <a:r>
              <a:rPr lang="tr-TR" sz="1600" dirty="0"/>
              <a:t>Hukuk Mahkemesince belirlenen bedeller </a:t>
            </a:r>
            <a:r>
              <a:rPr lang="tr-TR" sz="1600" b="1" dirty="0" smtClean="0"/>
              <a:t>Ziraat Bankası Evren Şubesine </a:t>
            </a:r>
            <a:r>
              <a:rPr lang="tr-TR" sz="1600" dirty="0"/>
              <a:t>yatırılmıştır.</a:t>
            </a:r>
          </a:p>
        </p:txBody>
      </p:sp>
      <p:pic>
        <p:nvPicPr>
          <p:cNvPr id="8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Dikdörtgen 8"/>
          <p:cNvSpPr/>
          <p:nvPr/>
        </p:nvSpPr>
        <p:spPr>
          <a:xfrm>
            <a:off x="5567469" y="5146108"/>
            <a:ext cx="4938606" cy="1934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Şereflikoçhisar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Belgesi,</a:t>
            </a:r>
          </a:p>
          <a:p>
            <a:r>
              <a:rPr lang="tr-TR" sz="1300" dirty="0"/>
              <a:t> </a:t>
            </a:r>
            <a:endParaRPr lang="tr-TR" sz="1300" dirty="0" smtClean="0"/>
          </a:p>
          <a:p>
            <a:r>
              <a:rPr lang="tr-TR" sz="1300" dirty="0" smtClean="0"/>
              <a:t>ile </a:t>
            </a:r>
            <a:r>
              <a:rPr lang="tr-TR" sz="1300" b="1" dirty="0" smtClean="0"/>
              <a:t>Ziraat Bankası Evren Şubesine</a:t>
            </a:r>
            <a:r>
              <a:rPr lang="tr-TR" sz="1300" dirty="0" smtClean="0"/>
              <a:t> </a:t>
            </a:r>
            <a:r>
              <a:rPr lang="tr-TR" sz="1300" dirty="0"/>
              <a:t>başvuru yapılması gerekmektedir</a:t>
            </a:r>
            <a:r>
              <a:rPr lang="tr-TR" sz="1300" dirty="0" smtClean="0"/>
              <a:t>.</a:t>
            </a:r>
          </a:p>
          <a:p>
            <a:r>
              <a:rPr lang="tr-TR" sz="1200" dirty="0" smtClean="0"/>
              <a:t> </a:t>
            </a:r>
            <a:endParaRPr lang="tr-TR" sz="1200" dirty="0"/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3374" y="2200059"/>
            <a:ext cx="425361" cy="73660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270" y="1923189"/>
            <a:ext cx="1908710" cy="2344444"/>
          </a:xfrm>
          <a:prstGeom prst="rect">
            <a:avLst/>
          </a:prstGeom>
        </p:spPr>
      </p:pic>
      <p:graphicFrame>
        <p:nvGraphicFramePr>
          <p:cNvPr id="12" name="Tablo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0244566"/>
              </p:ext>
            </p:extLst>
          </p:nvPr>
        </p:nvGraphicFramePr>
        <p:xfrm>
          <a:off x="1155699" y="5034749"/>
          <a:ext cx="3677922" cy="138192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51327"/>
                <a:gridCol w="506309"/>
                <a:gridCol w="956358"/>
                <a:gridCol w="528810"/>
                <a:gridCol w="1035118"/>
              </a:tblGrid>
              <a:tr h="83152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GÜLHÜYÜK KÖK EVREN KÖK ENERJİ NAKİL </a:t>
                      </a:r>
                      <a:r>
                        <a:rPr lang="tr-TR" sz="800" u="none" strike="noStrike" dirty="0" smtClean="0">
                          <a:effectLst/>
                        </a:rPr>
                        <a:t>HATTI</a:t>
                      </a:r>
                      <a:r>
                        <a:rPr lang="tr-TR" sz="800" u="none" strike="noStrike" baseline="0" dirty="0" smtClean="0">
                          <a:effectLst/>
                        </a:rPr>
                        <a:t> </a:t>
                      </a:r>
                      <a:r>
                        <a:rPr lang="tr-TR" sz="800" u="none" strike="noStrike" dirty="0" smtClean="0">
                          <a:effectLst/>
                        </a:rPr>
                        <a:t>PROJESİ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83152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KAMULAŞTIRILMASINDA KAMU YARARI </a:t>
                      </a:r>
                      <a:r>
                        <a:rPr lang="tr-TR" sz="800" u="none" strike="noStrike" dirty="0" smtClean="0">
                          <a:effectLst/>
                        </a:rPr>
                        <a:t>BULUNAN</a:t>
                      </a:r>
                      <a:r>
                        <a:rPr lang="tr-TR" sz="800" u="none" strike="noStrike" baseline="0" dirty="0" smtClean="0">
                          <a:effectLst/>
                        </a:rPr>
                        <a:t> </a:t>
                      </a:r>
                      <a:r>
                        <a:rPr lang="tr-TR" sz="800" u="none" strike="noStrike" dirty="0" smtClean="0">
                          <a:effectLst/>
                        </a:rPr>
                        <a:t>TAŞINMAZLAR </a:t>
                      </a:r>
                      <a:r>
                        <a:rPr lang="tr-TR" sz="800" u="none" strike="noStrike" dirty="0">
                          <a:effectLst/>
                        </a:rPr>
                        <a:t>LİSTESİ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9892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MAHALLESİ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ADA</a:t>
                      </a:r>
                      <a:r>
                        <a:rPr lang="tr-TR" sz="800" u="none" strike="noStrike" baseline="0" dirty="0" smtClean="0">
                          <a:effectLst/>
                        </a:rPr>
                        <a:t> </a:t>
                      </a:r>
                      <a:r>
                        <a:rPr lang="tr-TR" sz="800" u="none" strike="noStrike" dirty="0" smtClean="0">
                          <a:effectLst/>
                        </a:rPr>
                        <a:t>NO 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3152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EVREN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SOLAKUŞAĞI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0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398,399,400,407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315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800" u="none" strike="noStrike">
                          <a:effectLst/>
                        </a:rPr>
                        <a:t>285221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7,8,10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315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800" u="none" strike="noStrike">
                          <a:effectLst/>
                        </a:rPr>
                        <a:t>285225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8,10,11,12,13,14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315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800" u="none" strike="noStrike">
                          <a:effectLst/>
                        </a:rPr>
                        <a:t>285230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6,7,8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315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800" u="none" strike="noStrike">
                          <a:effectLst/>
                        </a:rPr>
                        <a:t>285234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1,3,4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315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800" u="none" strike="noStrike">
                          <a:effectLst/>
                        </a:rPr>
                        <a:t>285235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3,4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315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800" u="none" strike="noStrike">
                          <a:effectLst/>
                        </a:rPr>
                        <a:t>285243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4,5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671277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34776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Resim 1" descr="Resim 1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dirty="0"/>
              <a:t>KAMULAŞTIRMA DUYURUSU</a:t>
            </a:r>
          </a:p>
          <a:p>
            <a:pPr algn="ctr"/>
            <a:r>
              <a:rPr lang="tr-TR" sz="2500" b="1" dirty="0" err="1" smtClean="0"/>
              <a:t>Demirayak</a:t>
            </a:r>
            <a:r>
              <a:rPr lang="tr-TR" sz="2500" b="1" dirty="0" smtClean="0"/>
              <a:t>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Şereflikoçhisar Asliye </a:t>
            </a:r>
            <a:r>
              <a:rPr lang="tr-TR" sz="1600" dirty="0"/>
              <a:t>Hukuk Mahkemesince belirlenen bedeller </a:t>
            </a:r>
            <a:r>
              <a:rPr lang="tr-TR" sz="1600" b="1" dirty="0" smtClean="0"/>
              <a:t>Ziraat Bankası Evren Şubesine </a:t>
            </a:r>
            <a:r>
              <a:rPr lang="tr-TR" sz="1600" dirty="0"/>
              <a:t>yatırılmıştır.</a:t>
            </a:r>
          </a:p>
        </p:txBody>
      </p:sp>
      <p:pic>
        <p:nvPicPr>
          <p:cNvPr id="8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Dikdörtgen 8"/>
          <p:cNvSpPr/>
          <p:nvPr/>
        </p:nvSpPr>
        <p:spPr>
          <a:xfrm>
            <a:off x="5567469" y="5146108"/>
            <a:ext cx="4938606" cy="1934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Şereflikoçhisar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Belgesi,</a:t>
            </a:r>
          </a:p>
          <a:p>
            <a:r>
              <a:rPr lang="tr-TR" sz="1300" dirty="0"/>
              <a:t> </a:t>
            </a:r>
            <a:endParaRPr lang="tr-TR" sz="1300" dirty="0" smtClean="0"/>
          </a:p>
          <a:p>
            <a:r>
              <a:rPr lang="tr-TR" sz="1300" dirty="0" smtClean="0"/>
              <a:t>ile </a:t>
            </a:r>
            <a:r>
              <a:rPr lang="tr-TR" sz="1300" b="1" dirty="0" smtClean="0"/>
              <a:t>Ziraat Bankası Evren Şubesine</a:t>
            </a:r>
            <a:r>
              <a:rPr lang="tr-TR" sz="1300" dirty="0" smtClean="0"/>
              <a:t> </a:t>
            </a:r>
            <a:r>
              <a:rPr lang="tr-TR" sz="1300" dirty="0"/>
              <a:t>başvuru yapılması gerekmektedir</a:t>
            </a:r>
            <a:r>
              <a:rPr lang="tr-TR" sz="1300" dirty="0" smtClean="0"/>
              <a:t>.</a:t>
            </a:r>
          </a:p>
          <a:p>
            <a:r>
              <a:rPr lang="tr-TR" sz="1200" dirty="0" smtClean="0"/>
              <a:t> </a:t>
            </a:r>
            <a:endParaRPr lang="tr-TR" sz="1200" dirty="0"/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728" y="2115011"/>
            <a:ext cx="425361" cy="73660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357" y="2024954"/>
            <a:ext cx="1575633" cy="2200122"/>
          </a:xfrm>
          <a:prstGeom prst="rect">
            <a:avLst/>
          </a:prstGeom>
        </p:spPr>
      </p:pic>
      <p:graphicFrame>
        <p:nvGraphicFramePr>
          <p:cNvPr id="12" name="Tablo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3338749"/>
              </p:ext>
            </p:extLst>
          </p:nvPr>
        </p:nvGraphicFramePr>
        <p:xfrm>
          <a:off x="1196340" y="5053348"/>
          <a:ext cx="3640855" cy="72214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89480"/>
                <a:gridCol w="627308"/>
                <a:gridCol w="911198"/>
                <a:gridCol w="685959"/>
                <a:gridCol w="726910"/>
              </a:tblGrid>
              <a:tr h="177064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GÜLHÜYÜK KÖK EVREN KÖK ENERJİ NAKİL HATTI </a:t>
                      </a:r>
                      <a:r>
                        <a:rPr lang="tr-TR" sz="800" u="none" strike="noStrike" dirty="0" smtClean="0">
                          <a:effectLst/>
                        </a:rPr>
                        <a:t>PROJESİ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75372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KAMULAŞTIRILMASINDA KAMU YARARI </a:t>
                      </a:r>
                      <a:r>
                        <a:rPr lang="tr-TR" sz="800" u="none" strike="noStrike" dirty="0" smtClean="0">
                          <a:effectLst/>
                        </a:rPr>
                        <a:t>BULUNAN</a:t>
                      </a:r>
                      <a:r>
                        <a:rPr lang="tr-TR" sz="800" u="none" strike="noStrike" baseline="0" dirty="0" smtClean="0">
                          <a:effectLst/>
                        </a:rPr>
                        <a:t> </a:t>
                      </a:r>
                      <a:r>
                        <a:rPr lang="tr-TR" sz="800" u="none" strike="noStrike" dirty="0" smtClean="0">
                          <a:effectLst/>
                        </a:rPr>
                        <a:t>TAŞINMAZLAR </a:t>
                      </a:r>
                      <a:r>
                        <a:rPr lang="tr-TR" sz="800" u="none" strike="noStrike" dirty="0">
                          <a:effectLst/>
                        </a:rPr>
                        <a:t>LİSTESİ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5074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MAHALLESİ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7537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EVREN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DEMİRAYAK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285044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3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7896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800" u="none" strike="noStrike">
                          <a:effectLst/>
                        </a:rPr>
                        <a:t>285045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8,9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839980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34776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Resim 1" descr="Resim 1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dirty="0"/>
              <a:t>KAMULAŞTIRMA DUYURUSU</a:t>
            </a:r>
          </a:p>
          <a:p>
            <a:pPr algn="ctr"/>
            <a:r>
              <a:rPr lang="tr-TR" sz="2500" b="1" dirty="0" err="1" smtClean="0"/>
              <a:t>Kürtü</a:t>
            </a:r>
            <a:r>
              <a:rPr lang="tr-TR" sz="2500" b="1" dirty="0" smtClean="0"/>
              <a:t> (</a:t>
            </a:r>
            <a:r>
              <a:rPr lang="tr-TR" sz="2500" b="1" dirty="0" err="1" smtClean="0"/>
              <a:t>Altınbaşak</a:t>
            </a:r>
            <a:r>
              <a:rPr lang="tr-TR" sz="2500" b="1" dirty="0" smtClean="0"/>
              <a:t>) </a:t>
            </a:r>
            <a:r>
              <a:rPr lang="tr-TR" sz="2500" b="1" dirty="0"/>
              <a:t>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Şereflikoçhisar Asliye </a:t>
            </a:r>
            <a:r>
              <a:rPr lang="tr-TR" sz="1600" dirty="0"/>
              <a:t>Hukuk Mahkemesince belirlenen bedeller </a:t>
            </a:r>
            <a:r>
              <a:rPr lang="tr-TR" sz="1600" b="1" dirty="0" smtClean="0"/>
              <a:t>Ziraat Bankası Evren Şubesine </a:t>
            </a:r>
            <a:r>
              <a:rPr lang="tr-TR" sz="1600" dirty="0"/>
              <a:t>yatırılmıştır.</a:t>
            </a:r>
          </a:p>
        </p:txBody>
      </p:sp>
      <p:pic>
        <p:nvPicPr>
          <p:cNvPr id="8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Dikdörtgen 8"/>
          <p:cNvSpPr/>
          <p:nvPr/>
        </p:nvSpPr>
        <p:spPr>
          <a:xfrm>
            <a:off x="5567469" y="5146108"/>
            <a:ext cx="4938606" cy="1934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Şereflikoçhisar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Belgesi,</a:t>
            </a:r>
          </a:p>
          <a:p>
            <a:r>
              <a:rPr lang="tr-TR" sz="1300" dirty="0"/>
              <a:t> </a:t>
            </a:r>
            <a:endParaRPr lang="tr-TR" sz="1300" dirty="0" smtClean="0"/>
          </a:p>
          <a:p>
            <a:r>
              <a:rPr lang="tr-TR" sz="1300" dirty="0" smtClean="0"/>
              <a:t>ile </a:t>
            </a:r>
            <a:r>
              <a:rPr lang="tr-TR" sz="1300" b="1" dirty="0" smtClean="0"/>
              <a:t>Ziraat Bankası Evren Şubesine</a:t>
            </a:r>
            <a:r>
              <a:rPr lang="tr-TR" sz="1300" dirty="0" smtClean="0"/>
              <a:t> </a:t>
            </a:r>
            <a:r>
              <a:rPr lang="tr-TR" sz="1300" dirty="0"/>
              <a:t>başvuru yapılması gerekmektedir</a:t>
            </a:r>
            <a:r>
              <a:rPr lang="tr-TR" sz="1300" dirty="0" smtClean="0"/>
              <a:t>.</a:t>
            </a:r>
          </a:p>
          <a:p>
            <a:r>
              <a:rPr lang="tr-TR" sz="1200" dirty="0" smtClean="0"/>
              <a:t> </a:t>
            </a:r>
            <a:endParaRPr lang="tr-TR" sz="1200" dirty="0"/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886" y="2204442"/>
            <a:ext cx="425361" cy="73660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405" y="1942296"/>
            <a:ext cx="1628067" cy="2380783"/>
          </a:xfrm>
          <a:prstGeom prst="rect">
            <a:avLst/>
          </a:prstGeom>
        </p:spPr>
      </p:pic>
      <p:graphicFrame>
        <p:nvGraphicFramePr>
          <p:cNvPr id="12" name="Tablo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4269049"/>
              </p:ext>
            </p:extLst>
          </p:nvPr>
        </p:nvGraphicFramePr>
        <p:xfrm>
          <a:off x="1275080" y="4994623"/>
          <a:ext cx="3625615" cy="141189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80627"/>
                <a:gridCol w="489904"/>
                <a:gridCol w="987657"/>
                <a:gridCol w="815062"/>
                <a:gridCol w="752365"/>
              </a:tblGrid>
              <a:tr h="130127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GÜLHÜYÜK KÖK EVREN KÖK ENERJİ NAKİL HATTI </a:t>
                      </a:r>
                      <a:r>
                        <a:rPr lang="tr-TR" sz="800" u="none" strike="noStrike" dirty="0" smtClean="0">
                          <a:effectLst/>
                        </a:rPr>
                        <a:t>PROJESİ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30127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KAMULAŞTIRILMASINDA KAMU YARARI </a:t>
                      </a:r>
                      <a:r>
                        <a:rPr lang="tr-TR" sz="800" u="none" strike="noStrike" dirty="0" smtClean="0">
                          <a:effectLst/>
                        </a:rPr>
                        <a:t>BULUNAN</a:t>
                      </a:r>
                      <a:r>
                        <a:rPr lang="tr-TR" sz="800" u="none" strike="noStrike" baseline="0" dirty="0" smtClean="0">
                          <a:effectLst/>
                        </a:rPr>
                        <a:t> </a:t>
                      </a:r>
                      <a:r>
                        <a:rPr lang="tr-TR" sz="800" u="none" strike="noStrike" dirty="0" smtClean="0">
                          <a:effectLst/>
                        </a:rPr>
                        <a:t>TAŞINMAZLAR </a:t>
                      </a:r>
                      <a:r>
                        <a:rPr lang="tr-TR" sz="800" u="none" strike="noStrike" dirty="0">
                          <a:effectLst/>
                        </a:rPr>
                        <a:t>LİSTESİ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2888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MAHALLESİ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ADA NO 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97217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EVREN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KÜRTÜ</a:t>
                      </a:r>
                    </a:p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(</a:t>
                      </a:r>
                      <a:r>
                        <a:rPr lang="tr-TR" sz="800" u="none" strike="noStrike" dirty="0">
                          <a:effectLst/>
                        </a:rPr>
                        <a:t>ALTINBAŞAK)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285032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1,3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9721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800" u="none" strike="noStrike">
                          <a:effectLst/>
                        </a:rPr>
                        <a:t>285033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10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9721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285035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8,9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9721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800" u="none" strike="noStrike">
                          <a:effectLst/>
                        </a:rPr>
                        <a:t>285039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9,10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9721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285040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9,10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9721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800" u="none" strike="noStrike">
                          <a:effectLst/>
                        </a:rPr>
                        <a:t>285041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5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9721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285042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1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236825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34776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Resim 1" descr="Resim 1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dirty="0"/>
              <a:t>KAMULAŞTIRMA DUYURUSU</a:t>
            </a:r>
          </a:p>
          <a:p>
            <a:pPr algn="ctr"/>
            <a:r>
              <a:rPr lang="tr-TR" sz="2500" b="1" dirty="0" err="1" smtClean="0"/>
              <a:t>Yusufuşağı</a:t>
            </a:r>
            <a:r>
              <a:rPr lang="tr-TR" sz="2500" b="1" dirty="0" smtClean="0"/>
              <a:t>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Şereflikoçhisar Asliye </a:t>
            </a:r>
            <a:r>
              <a:rPr lang="tr-TR" sz="1600" dirty="0"/>
              <a:t>Hukuk Mahkemesince belirlenen bedeller </a:t>
            </a:r>
            <a:r>
              <a:rPr lang="tr-TR" sz="1600" b="1" dirty="0" smtClean="0"/>
              <a:t>Ziraat Bankası Evren Şubesine </a:t>
            </a:r>
            <a:r>
              <a:rPr lang="tr-TR" sz="1600" dirty="0"/>
              <a:t>yatırılmıştır.</a:t>
            </a:r>
          </a:p>
        </p:txBody>
      </p:sp>
      <p:pic>
        <p:nvPicPr>
          <p:cNvPr id="8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Dikdörtgen 8"/>
          <p:cNvSpPr/>
          <p:nvPr/>
        </p:nvSpPr>
        <p:spPr>
          <a:xfrm>
            <a:off x="5567469" y="5146108"/>
            <a:ext cx="4938606" cy="1934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Şereflikoçhisar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Belgesi,</a:t>
            </a:r>
          </a:p>
          <a:p>
            <a:r>
              <a:rPr lang="tr-TR" sz="1300" dirty="0"/>
              <a:t> </a:t>
            </a:r>
            <a:endParaRPr lang="tr-TR" sz="1300" dirty="0" smtClean="0"/>
          </a:p>
          <a:p>
            <a:r>
              <a:rPr lang="tr-TR" sz="1300" dirty="0" smtClean="0"/>
              <a:t>ile </a:t>
            </a:r>
            <a:r>
              <a:rPr lang="tr-TR" sz="1300" b="1" dirty="0" smtClean="0"/>
              <a:t>Ziraat Bankası Evren Şubesine</a:t>
            </a:r>
            <a:r>
              <a:rPr lang="tr-TR" sz="1300" dirty="0" smtClean="0"/>
              <a:t> </a:t>
            </a:r>
            <a:r>
              <a:rPr lang="tr-TR" sz="1300" dirty="0"/>
              <a:t>başvuru yapılması gerekmektedir</a:t>
            </a:r>
            <a:r>
              <a:rPr lang="tr-TR" sz="1300" dirty="0" smtClean="0"/>
              <a:t>.</a:t>
            </a:r>
          </a:p>
          <a:p>
            <a:r>
              <a:rPr lang="tr-TR" sz="1200" dirty="0" smtClean="0"/>
              <a:t> </a:t>
            </a:r>
            <a:endParaRPr lang="tr-TR" sz="1200" dirty="0"/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806" y="2097304"/>
            <a:ext cx="425361" cy="73660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809" y="2028426"/>
            <a:ext cx="1921259" cy="2272862"/>
          </a:xfrm>
          <a:prstGeom prst="rect">
            <a:avLst/>
          </a:prstGeom>
        </p:spPr>
      </p:pic>
      <p:graphicFrame>
        <p:nvGraphicFramePr>
          <p:cNvPr id="12" name="Tablo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4371922"/>
              </p:ext>
            </p:extLst>
          </p:nvPr>
        </p:nvGraphicFramePr>
        <p:xfrm>
          <a:off x="1198880" y="5001797"/>
          <a:ext cx="3671004" cy="128597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2639"/>
                <a:gridCol w="457855"/>
                <a:gridCol w="963851"/>
                <a:gridCol w="633901"/>
                <a:gridCol w="1072758"/>
              </a:tblGrid>
              <a:tr h="108484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GÜLHÜYÜK KÖK EVREN KÖK ENERJİ NAKİL HATTI </a:t>
                      </a:r>
                      <a:r>
                        <a:rPr lang="tr-TR" sz="800" u="none" strike="noStrike" dirty="0" smtClean="0">
                          <a:effectLst/>
                        </a:rPr>
                        <a:t>PROJESİ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08484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KAMULAŞTIRILMASINDA KAMU YARARI </a:t>
                      </a:r>
                      <a:r>
                        <a:rPr lang="tr-TR" sz="800" u="none" strike="noStrike" dirty="0" smtClean="0">
                          <a:effectLst/>
                        </a:rPr>
                        <a:t>BULUNAN</a:t>
                      </a:r>
                      <a:r>
                        <a:rPr lang="tr-TR" sz="800" u="none" strike="noStrike" baseline="0" dirty="0" smtClean="0">
                          <a:effectLst/>
                        </a:rPr>
                        <a:t> </a:t>
                      </a:r>
                      <a:r>
                        <a:rPr lang="tr-TR" sz="800" u="none" strike="noStrike" dirty="0" smtClean="0">
                          <a:effectLst/>
                        </a:rPr>
                        <a:t>TAŞINMAZLAR </a:t>
                      </a:r>
                      <a:r>
                        <a:rPr lang="tr-TR" sz="800" u="none" strike="noStrike" dirty="0">
                          <a:effectLst/>
                        </a:rPr>
                        <a:t>LİSTESİ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3441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MAHALLESİ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PARSEL NO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08484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EVREN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YUSUFUŞAĞI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0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685,688,690,693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452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800" u="none" strike="noStrike">
                          <a:effectLst/>
                        </a:rPr>
                        <a:t>285076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1,2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452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285080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3,4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452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800" u="none" strike="noStrike">
                          <a:effectLst/>
                        </a:rPr>
                        <a:t>285083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1,2,3,4,5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452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285084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10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452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800" u="none" strike="noStrike">
                          <a:effectLst/>
                        </a:rPr>
                        <a:t>285085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1,2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84094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34776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Resim 1" descr="Resim 1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dirty="0"/>
              <a:t>KAMULAŞTIRMA DUYURUSU</a:t>
            </a:r>
          </a:p>
          <a:p>
            <a:pPr algn="ctr"/>
            <a:r>
              <a:rPr lang="tr-TR" sz="2500" b="1" dirty="0" err="1" smtClean="0"/>
              <a:t>İnebeyli</a:t>
            </a:r>
            <a:r>
              <a:rPr lang="tr-TR" sz="2500" b="1" dirty="0" smtClean="0"/>
              <a:t>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Şereflikoçhisar Asliye </a:t>
            </a:r>
            <a:r>
              <a:rPr lang="tr-TR" sz="1600" dirty="0"/>
              <a:t>Hukuk Mahkemesince belirlenen bedeller </a:t>
            </a:r>
            <a:r>
              <a:rPr lang="tr-TR" sz="1600" b="1" dirty="0" smtClean="0"/>
              <a:t>Ziraat Bankası Evren Şubesine </a:t>
            </a:r>
            <a:r>
              <a:rPr lang="tr-TR" sz="1600" dirty="0"/>
              <a:t>yatırılmıştır.</a:t>
            </a:r>
          </a:p>
        </p:txBody>
      </p:sp>
      <p:pic>
        <p:nvPicPr>
          <p:cNvPr id="8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Dikdörtgen 8"/>
          <p:cNvSpPr/>
          <p:nvPr/>
        </p:nvSpPr>
        <p:spPr>
          <a:xfrm>
            <a:off x="5567469" y="5146108"/>
            <a:ext cx="4938606" cy="1934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Şereflikoçhisar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Belgesi,</a:t>
            </a:r>
          </a:p>
          <a:p>
            <a:r>
              <a:rPr lang="tr-TR" sz="1300" dirty="0"/>
              <a:t> </a:t>
            </a:r>
            <a:endParaRPr lang="tr-TR" sz="1300" dirty="0" smtClean="0"/>
          </a:p>
          <a:p>
            <a:r>
              <a:rPr lang="tr-TR" sz="1300" dirty="0" smtClean="0"/>
              <a:t>ile </a:t>
            </a:r>
            <a:r>
              <a:rPr lang="tr-TR" sz="1300" b="1" dirty="0" smtClean="0"/>
              <a:t>Ziraat Bankası Evren Şubesine</a:t>
            </a:r>
            <a:r>
              <a:rPr lang="tr-TR" sz="1300" dirty="0" smtClean="0"/>
              <a:t> </a:t>
            </a:r>
            <a:r>
              <a:rPr lang="tr-TR" sz="1300" dirty="0"/>
              <a:t>başvuru yapılması gerekmektedir</a:t>
            </a:r>
            <a:r>
              <a:rPr lang="tr-TR" sz="1300" dirty="0" smtClean="0"/>
              <a:t>.</a:t>
            </a:r>
          </a:p>
          <a:p>
            <a:r>
              <a:rPr lang="tr-TR" sz="1200" dirty="0" smtClean="0"/>
              <a:t> </a:t>
            </a:r>
            <a:endParaRPr lang="tr-TR" sz="1200" dirty="0"/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320" y="2197728"/>
            <a:ext cx="425361" cy="73660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682" y="2013444"/>
            <a:ext cx="2458580" cy="2403019"/>
          </a:xfrm>
          <a:prstGeom prst="rect">
            <a:avLst/>
          </a:prstGeom>
        </p:spPr>
      </p:pic>
      <p:graphicFrame>
        <p:nvGraphicFramePr>
          <p:cNvPr id="12" name="Tablo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9349862"/>
              </p:ext>
            </p:extLst>
          </p:nvPr>
        </p:nvGraphicFramePr>
        <p:xfrm>
          <a:off x="1216660" y="5030885"/>
          <a:ext cx="3667787" cy="12753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06311"/>
                <a:gridCol w="480728"/>
                <a:gridCol w="847598"/>
                <a:gridCol w="759043"/>
                <a:gridCol w="974107"/>
              </a:tblGrid>
              <a:tr h="105161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GÜLHÜYÜK KÖK EVREN KÖK ENERJİ NAKİL HATTI </a:t>
                      </a:r>
                      <a:r>
                        <a:rPr lang="tr-TR" sz="800" u="none" strike="noStrike" dirty="0" smtClean="0">
                          <a:effectLst/>
                        </a:rPr>
                        <a:t>PROJESİ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12067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KAMULAŞTIRILMASINDA KAMU YARARI BULUNAN </a:t>
                      </a:r>
                      <a:r>
                        <a:rPr lang="tr-TR" sz="800" u="none" strike="noStrike" dirty="0" smtClean="0">
                          <a:effectLst/>
                        </a:rPr>
                        <a:t>TAŞINMAZLAR </a:t>
                      </a:r>
                      <a:r>
                        <a:rPr lang="tr-TR" sz="800" u="none" strike="noStrike" dirty="0">
                          <a:effectLst/>
                        </a:rPr>
                        <a:t>LİSTESİ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3326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MAHALLESİ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ADA NO 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02702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EVREN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İNEBEYLİ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0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366,374,378</a:t>
                      </a:r>
                      <a:r>
                        <a:rPr lang="tr-TR" sz="800" u="none" strike="noStrike" dirty="0" smtClean="0">
                          <a:effectLst/>
                        </a:rPr>
                        <a:t>,</a:t>
                      </a:r>
                    </a:p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436,438,439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0516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800" u="none" strike="noStrike">
                          <a:effectLst/>
                        </a:rPr>
                        <a:t>285123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5,7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0516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285128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0516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800" u="none" strike="noStrike">
                          <a:effectLst/>
                        </a:rPr>
                        <a:t>285129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1,3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0516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285130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1,2,5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594052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055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Resim 1" descr="Resim 1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dirty="0"/>
              <a:t>KAMULAŞTIRMA DUYURUSU</a:t>
            </a:r>
          </a:p>
          <a:p>
            <a:pPr algn="ctr"/>
            <a:r>
              <a:rPr lang="tr-TR" sz="2500" b="1" dirty="0" err="1" smtClean="0"/>
              <a:t>Cebirli</a:t>
            </a:r>
            <a:r>
              <a:rPr lang="tr-TR" sz="2500" b="1" dirty="0" smtClean="0"/>
              <a:t> </a:t>
            </a:r>
            <a:r>
              <a:rPr lang="tr-TR" sz="2500" b="1" dirty="0"/>
              <a:t>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Şereflikoçhisar Asliye </a:t>
            </a:r>
            <a:r>
              <a:rPr lang="tr-TR" sz="1600" dirty="0"/>
              <a:t>Hukuk Mahkemesince belirlenen bedeller </a:t>
            </a:r>
            <a:r>
              <a:rPr lang="tr-TR" sz="1600" b="1" dirty="0" smtClean="0"/>
              <a:t>Ziraat Bankası Şereflikoçhisar Şubesine </a:t>
            </a:r>
            <a:r>
              <a:rPr lang="tr-TR" sz="1600" dirty="0"/>
              <a:t>yatırılmıştır.</a:t>
            </a:r>
          </a:p>
        </p:txBody>
      </p:sp>
      <p:pic>
        <p:nvPicPr>
          <p:cNvPr id="8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Dikdörtgen 8"/>
          <p:cNvSpPr/>
          <p:nvPr/>
        </p:nvSpPr>
        <p:spPr>
          <a:xfrm>
            <a:off x="5567469" y="5146108"/>
            <a:ext cx="4938606" cy="1949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Şereflikoçhisar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Belgesi,</a:t>
            </a:r>
          </a:p>
          <a:p>
            <a:r>
              <a:rPr lang="tr-TR" sz="1300" dirty="0"/>
              <a:t> </a:t>
            </a:r>
            <a:endParaRPr lang="tr-TR" sz="1300" dirty="0" smtClean="0"/>
          </a:p>
          <a:p>
            <a:r>
              <a:rPr lang="tr-TR" sz="1300" dirty="0" smtClean="0"/>
              <a:t>ile </a:t>
            </a:r>
            <a:r>
              <a:rPr lang="tr-TR" sz="1300" b="1" dirty="0" smtClean="0"/>
              <a:t>Ziraat Bankası Şereflikoçhisar Şubesine</a:t>
            </a:r>
            <a:r>
              <a:rPr lang="tr-TR" sz="1300" dirty="0" smtClean="0"/>
              <a:t> </a:t>
            </a:r>
            <a:r>
              <a:rPr lang="tr-TR" sz="1300" dirty="0"/>
              <a:t>başvuru yapılması gerekmektedir</a:t>
            </a:r>
            <a:r>
              <a:rPr lang="tr-TR" sz="1300" dirty="0" smtClean="0"/>
              <a:t>.</a:t>
            </a:r>
            <a:endParaRPr lang="tr-TR" sz="1200" dirty="0"/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607" y="2036438"/>
            <a:ext cx="425361" cy="73660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862" y="1934246"/>
            <a:ext cx="5235153" cy="2419981"/>
          </a:xfrm>
          <a:prstGeom prst="rect">
            <a:avLst/>
          </a:prstGeom>
        </p:spPr>
      </p:pic>
      <p:graphicFrame>
        <p:nvGraphicFramePr>
          <p:cNvPr id="12" name="Tablo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5496710"/>
              </p:ext>
            </p:extLst>
          </p:nvPr>
        </p:nvGraphicFramePr>
        <p:xfrm>
          <a:off x="1137921" y="5055585"/>
          <a:ext cx="3766998" cy="179606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82486"/>
                <a:gridCol w="1044546"/>
                <a:gridCol w="615120"/>
                <a:gridCol w="417815"/>
                <a:gridCol w="1207031"/>
              </a:tblGrid>
              <a:tr h="11466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GÜLHÜYÜK KÖK EVREN KÖK ENERJİ NAKİL </a:t>
                      </a:r>
                      <a:r>
                        <a:rPr lang="tr-TR" sz="800" u="none" strike="noStrike" dirty="0" smtClean="0">
                          <a:effectLst/>
                        </a:rPr>
                        <a:t>HATTI </a:t>
                      </a:r>
                      <a:r>
                        <a:rPr lang="tr-TR" sz="800" u="none" strike="noStrike" dirty="0">
                          <a:effectLst/>
                        </a:rPr>
                        <a:t>PROJESİ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10051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KAMULAŞTIRILMASINDA KAMU YARARI BULUNAN </a:t>
                      </a:r>
                      <a:r>
                        <a:rPr lang="tr-TR" sz="800" u="none" strike="noStrike" dirty="0" smtClean="0">
                          <a:effectLst/>
                        </a:rPr>
                        <a:t>TAŞINMAZLAR </a:t>
                      </a:r>
                      <a:r>
                        <a:rPr lang="tr-TR" sz="800" u="none" strike="noStrike" dirty="0">
                          <a:effectLst/>
                        </a:rPr>
                        <a:t>LİSTESİ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187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İLÇESİ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MAHALLESİ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ADA NO 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13224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ŞEREFLİKOÇHİSAR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CEBİRLİ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0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605,606,607,636,637,640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1005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800" u="none" strike="noStrike">
                          <a:effectLst/>
                        </a:rPr>
                        <a:t>285283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1005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285288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1,3,6,7,11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1005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800" u="none" strike="noStrike">
                          <a:effectLst/>
                        </a:rPr>
                        <a:t>285292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1,2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1005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285301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1005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285302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1,2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1005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285306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13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1005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285308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1005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285309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1005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285311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3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188959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34776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Resim 1" descr="Resim 1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dirty="0"/>
              <a:t>KAMULAŞTIRMA DUYURUSU</a:t>
            </a:r>
          </a:p>
          <a:p>
            <a:pPr algn="ctr"/>
            <a:r>
              <a:rPr lang="tr-TR" sz="2500" b="1" dirty="0" err="1" smtClean="0"/>
              <a:t>Kıyıevi</a:t>
            </a:r>
            <a:r>
              <a:rPr lang="tr-TR" sz="2500" b="1" dirty="0" smtClean="0"/>
              <a:t>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Şereflikoçhisar Asliye </a:t>
            </a:r>
            <a:r>
              <a:rPr lang="tr-TR" sz="1600" dirty="0"/>
              <a:t>Hukuk Mahkemesince belirlenen bedeller </a:t>
            </a:r>
            <a:r>
              <a:rPr lang="tr-TR" sz="1600" b="1" dirty="0" smtClean="0"/>
              <a:t>Ziraat Bankası </a:t>
            </a:r>
            <a:r>
              <a:rPr lang="tr-TR" sz="1600" b="1" dirty="0"/>
              <a:t>Şereflikoçhisar </a:t>
            </a:r>
            <a:r>
              <a:rPr lang="tr-TR" sz="1600" b="1" dirty="0" smtClean="0"/>
              <a:t>Şubesine </a:t>
            </a:r>
            <a:r>
              <a:rPr lang="tr-TR" sz="1600" dirty="0"/>
              <a:t>yatırılmıştır.</a:t>
            </a:r>
          </a:p>
        </p:txBody>
      </p:sp>
      <p:pic>
        <p:nvPicPr>
          <p:cNvPr id="8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Dikdörtgen 8"/>
          <p:cNvSpPr/>
          <p:nvPr/>
        </p:nvSpPr>
        <p:spPr>
          <a:xfrm>
            <a:off x="5567469" y="5146108"/>
            <a:ext cx="4938606" cy="1949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Şereflikoçhisar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Belgesi,</a:t>
            </a:r>
          </a:p>
          <a:p>
            <a:r>
              <a:rPr lang="tr-TR" sz="1300" dirty="0"/>
              <a:t> </a:t>
            </a:r>
            <a:endParaRPr lang="tr-TR" sz="1300" dirty="0" smtClean="0"/>
          </a:p>
          <a:p>
            <a:r>
              <a:rPr lang="tr-TR" sz="1300" dirty="0" smtClean="0"/>
              <a:t>ile </a:t>
            </a:r>
            <a:r>
              <a:rPr lang="tr-TR" sz="1300" b="1" dirty="0" smtClean="0"/>
              <a:t>Ziraat Bankası </a:t>
            </a:r>
            <a:r>
              <a:rPr lang="tr-TR" sz="1300" b="1" dirty="0"/>
              <a:t>Şereflikoçhisar Şubesine</a:t>
            </a:r>
            <a:r>
              <a:rPr lang="tr-TR" sz="1300" dirty="0" smtClean="0"/>
              <a:t> </a:t>
            </a:r>
            <a:r>
              <a:rPr lang="tr-TR" sz="1300" dirty="0"/>
              <a:t>başvuru yapılması gerekmektedir</a:t>
            </a:r>
            <a:r>
              <a:rPr lang="tr-TR" sz="1300" dirty="0" smtClean="0"/>
              <a:t>.</a:t>
            </a:r>
            <a:endParaRPr lang="tr-TR" sz="1200" dirty="0"/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040" y="2053565"/>
            <a:ext cx="425361" cy="73660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317" y="2015710"/>
            <a:ext cx="5798244" cy="2246011"/>
          </a:xfrm>
          <a:prstGeom prst="rect">
            <a:avLst/>
          </a:prstGeom>
        </p:spPr>
      </p:pic>
      <p:graphicFrame>
        <p:nvGraphicFramePr>
          <p:cNvPr id="12" name="Tablo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7783093"/>
              </p:ext>
            </p:extLst>
          </p:nvPr>
        </p:nvGraphicFramePr>
        <p:xfrm>
          <a:off x="1089661" y="5028305"/>
          <a:ext cx="3831354" cy="147022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81526"/>
                <a:gridCol w="987230"/>
                <a:gridCol w="608489"/>
                <a:gridCol w="432948"/>
                <a:gridCol w="1321161"/>
              </a:tblGrid>
              <a:tr h="98727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GÜLHÜYÜK KÖK EVREN KÖK ENERJİ NAKİL HATTI </a:t>
                      </a:r>
                      <a:r>
                        <a:rPr lang="tr-TR" sz="800" u="none" strike="noStrike" dirty="0" smtClean="0">
                          <a:effectLst/>
                        </a:rPr>
                        <a:t>PROJESİ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98" marR="7398" marT="739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98727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KAMULAŞTIRILMASINDA KAMU YARARI </a:t>
                      </a:r>
                      <a:r>
                        <a:rPr lang="tr-TR" sz="800" u="none" strike="noStrike" dirty="0" smtClean="0">
                          <a:effectLst/>
                        </a:rPr>
                        <a:t>BULUNAN</a:t>
                      </a:r>
                      <a:r>
                        <a:rPr lang="tr-TR" sz="800" u="none" strike="noStrike" baseline="0" dirty="0" smtClean="0">
                          <a:effectLst/>
                        </a:rPr>
                        <a:t> </a:t>
                      </a:r>
                      <a:r>
                        <a:rPr lang="tr-TR" sz="800" u="none" strike="noStrike" dirty="0" smtClean="0">
                          <a:effectLst/>
                        </a:rPr>
                        <a:t>TAŞINMAZLAR </a:t>
                      </a:r>
                      <a:r>
                        <a:rPr lang="tr-TR" sz="800" u="none" strike="noStrike" dirty="0">
                          <a:effectLst/>
                        </a:rPr>
                        <a:t>LİSTESİ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98" marR="7398" marT="739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9183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98" marR="7398" marT="73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98" marR="7398" marT="73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MAHALLESİ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98" marR="7398" marT="73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ADA NO 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98" marR="7398" marT="73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98" marR="7398" marT="7398" marB="0" anchor="ctr"/>
                </a:tc>
              </a:tr>
              <a:tr h="284886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ANKARA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98" marR="7398" marT="7398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ŞEREFLİKOÇHİSAR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98" marR="7398" marT="7398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KIYIEVİ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98" marR="7398" marT="73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0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98" marR="7398" marT="73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373,375,376,629,632,633</a:t>
                      </a:r>
                      <a:r>
                        <a:rPr lang="tr-TR" sz="800" u="none" strike="noStrike" dirty="0" smtClean="0">
                          <a:effectLst/>
                        </a:rPr>
                        <a:t>,</a:t>
                      </a:r>
                    </a:p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654,655,656,657,679,687,</a:t>
                      </a:r>
                    </a:p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688,1024,1025,1047,1051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98" marR="7398" marT="7398" marB="0" anchor="ctr"/>
                </a:tc>
              </a:tr>
              <a:tr h="987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800" u="none" strike="noStrike">
                          <a:effectLst/>
                        </a:rPr>
                        <a:t>180986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98" marR="7398" marT="739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16,18,19,24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98" marR="7398" marT="7398" marB="0" anchor="ctr"/>
                </a:tc>
              </a:tr>
              <a:tr h="987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180987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98" marR="7398" marT="73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1,4,5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98" marR="7398" marT="7398" marB="0" anchor="ctr"/>
                </a:tc>
              </a:tr>
              <a:tr h="987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800" u="none" strike="noStrike">
                          <a:effectLst/>
                        </a:rPr>
                        <a:t>180989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98" marR="7398" marT="739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10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98" marR="7398" marT="7398" marB="0" anchor="ctr"/>
                </a:tc>
              </a:tr>
              <a:tr h="987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180990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98" marR="7398" marT="73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7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98" marR="7398" marT="7398" marB="0" anchor="ctr"/>
                </a:tc>
              </a:tr>
              <a:tr h="987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180993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98" marR="7398" marT="73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5,6,8,9,10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98" marR="7398" marT="7398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496813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783D92F0694E4BA7DF8D3D73844B44" ma:contentTypeVersion="0" ma:contentTypeDescription="Create a new document." ma:contentTypeScope="" ma:versionID="90ccb03c04ccb0cf9bca49e49df376bc">
  <xsd:schema xmlns:xsd="http://www.w3.org/2001/XMLSchema" xmlns:xs="http://www.w3.org/2001/XMLSchema" xmlns:p="http://schemas.microsoft.com/office/2006/metadata/properties" xmlns:ns2="2511cfec-de10-48da-88f6-657341a97d75" targetNamespace="http://schemas.microsoft.com/office/2006/metadata/properties" ma:root="true" ma:fieldsID="2070fac7e6d7d650d1bd69e755f82c2e" ns2:_="">
    <xsd:import namespace="2511cfec-de10-48da-88f6-657341a97d7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11cfec-de10-48da-88f6-657341a97d7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2511cfec-de10-48da-88f6-657341a97d75">3T7CWQE2WDWZ-15-64</_dlc_DocId>
    <_dlc_DocIdUrl xmlns="2511cfec-de10-48da-88f6-657341a97d75">
      <Url>https://www.baskentedas.com.tr/_layouts/15/DocIdRedir.aspx?ID=3T7CWQE2WDWZ-15-64</Url>
      <Description>3T7CWQE2WDWZ-15-64</Description>
    </_dlc_DocIdUrl>
  </documentManagement>
</p:properties>
</file>

<file path=customXml/itemProps1.xml><?xml version="1.0" encoding="utf-8"?>
<ds:datastoreItem xmlns:ds="http://schemas.openxmlformats.org/officeDocument/2006/customXml" ds:itemID="{D01346FB-0735-4989-8BE1-EECA41B868A4}"/>
</file>

<file path=customXml/itemProps2.xml><?xml version="1.0" encoding="utf-8"?>
<ds:datastoreItem xmlns:ds="http://schemas.openxmlformats.org/officeDocument/2006/customXml" ds:itemID="{33FD4ED0-6CF5-48FF-AE50-AC766245AF18}"/>
</file>

<file path=customXml/itemProps3.xml><?xml version="1.0" encoding="utf-8"?>
<ds:datastoreItem xmlns:ds="http://schemas.openxmlformats.org/officeDocument/2006/customXml" ds:itemID="{8B917B93-AC3A-48EE-B489-C684EDFD9B21}"/>
</file>

<file path=customXml/itemProps4.xml><?xml version="1.0" encoding="utf-8"?>
<ds:datastoreItem xmlns:ds="http://schemas.openxmlformats.org/officeDocument/2006/customXml" ds:itemID="{A4564F42-86E1-4EA5-89C3-D536AB47D6AB}"/>
</file>

<file path=docProps/app.xml><?xml version="1.0" encoding="utf-8"?>
<Properties xmlns="http://schemas.openxmlformats.org/officeDocument/2006/extended-properties" xmlns:vt="http://schemas.openxmlformats.org/officeDocument/2006/docPropsVTypes">
  <TotalTime>1186</TotalTime>
  <Words>931</Words>
  <Application>Microsoft Office PowerPoint</Application>
  <PresentationFormat>Özel</PresentationFormat>
  <Paragraphs>374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Arial</vt:lpstr>
      <vt:lpstr>Calibri</vt:lpstr>
      <vt:lpstr>Helvetica</vt:lpstr>
      <vt:lpstr>Times New Roman</vt:lpstr>
      <vt:lpstr>Verdana</vt:lpstr>
      <vt:lpstr>Verdana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Kenan OZKAN</dc:creator>
  <cp:keywords>I4886p293727nO8</cp:keywords>
  <cp:lastModifiedBy>ARIF GELMEZ</cp:lastModifiedBy>
  <cp:revision>79</cp:revision>
  <cp:lastPrinted>2019-05-27T08:17:22Z</cp:lastPrinted>
  <dcterms:modified xsi:type="dcterms:W3CDTF">2021-04-13T12:10:37Z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1e11ce45-6e86-4fd6-b480-6718b6d8f583</vt:lpwstr>
  </property>
  <property fmtid="{D5CDD505-2E9C-101B-9397-08002B2CF9AE}" pid="3" name="FirstClassifierName">
    <vt:lpwstr>Kenan OZKAN</vt:lpwstr>
  </property>
  <property fmtid="{D5CDD505-2E9C-101B-9397-08002B2CF9AE}" pid="4" name="FirstClassifiedDate">
    <vt:lpwstr>24.05.2019, 14:42</vt:lpwstr>
  </property>
  <property fmtid="{D5CDD505-2E9C-101B-9397-08002B2CF9AE}" pid="5" name="LastClassifiedDate">
    <vt:lpwstr>24.05.2019, 14:42</vt:lpwstr>
  </property>
  <property fmtid="{D5CDD505-2E9C-101B-9397-08002B2CF9AE}" pid="6" name="LastClassifierName">
    <vt:lpwstr>Kenan OZKAN</vt:lpwstr>
  </property>
  <property fmtid="{D5CDD505-2E9C-101B-9397-08002B2CF9AE}" pid="7" name="CLASSIFICATION">
    <vt:lpwstr>I4886p293727nO8</vt:lpwstr>
  </property>
  <property fmtid="{D5CDD505-2E9C-101B-9397-08002B2CF9AE}" pid="8" name="ContentTypeId">
    <vt:lpwstr>0x01010041783D92F0694E4BA7DF8D3D73844B44</vt:lpwstr>
  </property>
  <property fmtid="{D5CDD505-2E9C-101B-9397-08002B2CF9AE}" pid="9" name="_dlc_DocIdItemGuid">
    <vt:lpwstr>c96cfe46-2831-4a0e-880d-e7efc2be8e90</vt:lpwstr>
  </property>
</Properties>
</file>