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321" r:id="rId2"/>
    <p:sldId id="261" r:id="rId3"/>
    <p:sldId id="262" r:id="rId4"/>
    <p:sldId id="263" r:id="rId5"/>
  </p:sldIdLst>
  <p:sldSz cx="10680700" cy="7556500"/>
  <p:notesSz cx="9926638" cy="1435258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B"/>
    <a:srgbClr val="FFF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5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23554" y="6817482"/>
            <a:ext cx="7279534" cy="6458664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98143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896739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18" Type="http://schemas.openxmlformats.org/officeDocument/2006/relationships/image" Target="../media/image15.png"/><Relationship Id="rId3" Type="http://schemas.openxmlformats.org/officeDocument/2006/relationships/image" Target="../media/image2.svg"/><Relationship Id="rId21" Type="http://schemas.openxmlformats.org/officeDocument/2006/relationships/image" Target="../media/image18.svg"/><Relationship Id="rId7" Type="http://schemas.microsoft.com/office/2007/relationships/hdphoto" Target="../media/hdphoto2.wdp"/><Relationship Id="rId12" Type="http://schemas.openxmlformats.org/officeDocument/2006/relationships/image" Target="../media/image9.png"/><Relationship Id="rId17" Type="http://schemas.openxmlformats.org/officeDocument/2006/relationships/image" Target="../media/image14.svg"/><Relationship Id="rId25" Type="http://schemas.openxmlformats.org/officeDocument/2006/relationships/image" Target="../media/image22.sv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8.svg"/><Relationship Id="rId24" Type="http://schemas.openxmlformats.org/officeDocument/2006/relationships/image" Target="../media/image21.png"/><Relationship Id="rId5" Type="http://schemas.microsoft.com/office/2007/relationships/hdphoto" Target="../media/hdphoto1.wdp"/><Relationship Id="rId15" Type="http://schemas.openxmlformats.org/officeDocument/2006/relationships/image" Target="../media/image12.svg"/><Relationship Id="rId23" Type="http://schemas.openxmlformats.org/officeDocument/2006/relationships/image" Target="../media/image20.svg"/><Relationship Id="rId10" Type="http://schemas.openxmlformats.org/officeDocument/2006/relationships/image" Target="../media/image7.png"/><Relationship Id="rId19" Type="http://schemas.openxmlformats.org/officeDocument/2006/relationships/image" Target="../media/image16.svg"/><Relationship Id="rId4" Type="http://schemas.openxmlformats.org/officeDocument/2006/relationships/image" Target="../media/image3.png"/><Relationship Id="rId9" Type="http://schemas.openxmlformats.org/officeDocument/2006/relationships/image" Target="../media/image6.sv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4.png"/><Relationship Id="rId7" Type="http://schemas.openxmlformats.org/officeDocument/2006/relationships/hyperlink" Target="https://www.baskentedas.com.tr/yasal-bildirim/emlak-kamulastirma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2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4.png"/><Relationship Id="rId7" Type="http://schemas.openxmlformats.org/officeDocument/2006/relationships/hyperlink" Target="https://www.baskentedas.com.tr/yasal-bildirim/emlak-kamulastirma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5.png"/><Relationship Id="rId4" Type="http://schemas.openxmlformats.org/officeDocument/2006/relationships/image" Target="../media/image26.png"/><Relationship Id="rId9" Type="http://schemas.openxmlformats.org/officeDocument/2006/relationships/image" Target="../media/image2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4.png"/><Relationship Id="rId7" Type="http://schemas.openxmlformats.org/officeDocument/2006/relationships/hyperlink" Target="https://www.baskentedas.com.tr/yasal-bildirim/emlak-kamulastirma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5.png"/><Relationship Id="rId4" Type="http://schemas.openxmlformats.org/officeDocument/2006/relationships/image" Target="../media/image26.png"/><Relationship Id="rId9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: Köşeleri Yuvarlatılmış 4">
            <a:extLst>
              <a:ext uri="{FF2B5EF4-FFF2-40B4-BE49-F238E27FC236}">
                <a16:creationId xmlns:a16="http://schemas.microsoft.com/office/drawing/2014/main" id="{987AD585-7CEE-4422-A664-E0E5E082CD3F}"/>
              </a:ext>
            </a:extLst>
          </p:cNvPr>
          <p:cNvSpPr/>
          <p:nvPr/>
        </p:nvSpPr>
        <p:spPr>
          <a:xfrm>
            <a:off x="7214974" y="6140639"/>
            <a:ext cx="3416537" cy="25783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1226" dirty="0"/>
          </a:p>
        </p:txBody>
      </p:sp>
      <p:pic>
        <p:nvPicPr>
          <p:cNvPr id="30" name="Grafik 29" descr="Tokmak düz dolguyla">
            <a:extLst>
              <a:ext uri="{FF2B5EF4-FFF2-40B4-BE49-F238E27FC236}">
                <a16:creationId xmlns:a16="http://schemas.microsoft.com/office/drawing/2014/main" id="{FF251AD8-7AAA-43A4-8795-8636B8059EC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7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51436" y="4333940"/>
            <a:ext cx="1128524" cy="1159355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5647DC73-0BFA-4F95-9FBB-8F60A754CD9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6313" y="4202087"/>
            <a:ext cx="1340070" cy="933565"/>
          </a:xfrm>
          <a:prstGeom prst="rect">
            <a:avLst/>
          </a:prstGeom>
          <a:effectLst>
            <a:outerShdw sx="1000" sy="1000" algn="ctr" rotWithShape="0">
              <a:srgbClr val="000000"/>
            </a:outerShdw>
          </a:effectLst>
        </p:spPr>
      </p:pic>
      <p:pic>
        <p:nvPicPr>
          <p:cNvPr id="117" name="Resim 116">
            <a:extLst>
              <a:ext uri="{FF2B5EF4-FFF2-40B4-BE49-F238E27FC236}">
                <a16:creationId xmlns:a16="http://schemas.microsoft.com/office/drawing/2014/main" id="{EC10E826-9197-4EBD-A744-C38C44830F97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  <a:alphaModFix amt="9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22838" y="926945"/>
            <a:ext cx="1585719" cy="971347"/>
          </a:xfrm>
          <a:prstGeom prst="rect">
            <a:avLst/>
          </a:prstGeom>
          <a:scene3d>
            <a:camera prst="perspectiveAbove">
              <a:rot lat="20399999" lon="10800000" rev="0"/>
            </a:camera>
            <a:lightRig rig="threePt" dir="t"/>
          </a:scene3d>
        </p:spPr>
      </p:pic>
      <p:pic>
        <p:nvPicPr>
          <p:cNvPr id="70" name="Resim 69">
            <a:extLst>
              <a:ext uri="{FF2B5EF4-FFF2-40B4-BE49-F238E27FC236}">
                <a16:creationId xmlns:a16="http://schemas.microsoft.com/office/drawing/2014/main" id="{0489A767-1B17-4387-9446-1E85E44773C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  <a:alphaModFix amt="9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8207" y="874785"/>
            <a:ext cx="1586336" cy="968153"/>
          </a:xfrm>
          <a:prstGeom prst="rect">
            <a:avLst/>
          </a:prstGeom>
          <a:scene3d>
            <a:camera prst="perspectiveAbove"/>
            <a:lightRig rig="threePt" dir="t"/>
          </a:scene3d>
        </p:spPr>
      </p:pic>
      <p:sp>
        <p:nvSpPr>
          <p:cNvPr id="67" name="Dikdörtgen 66">
            <a:extLst>
              <a:ext uri="{FF2B5EF4-FFF2-40B4-BE49-F238E27FC236}">
                <a16:creationId xmlns:a16="http://schemas.microsoft.com/office/drawing/2014/main" id="{4C95E844-A80C-4C2E-9DE9-42C711EFE2B1}"/>
              </a:ext>
            </a:extLst>
          </p:cNvPr>
          <p:cNvSpPr/>
          <p:nvPr/>
        </p:nvSpPr>
        <p:spPr>
          <a:xfrm>
            <a:off x="0" y="1212325"/>
            <a:ext cx="10680700" cy="512225"/>
          </a:xfrm>
          <a:prstGeom prst="rect">
            <a:avLst/>
          </a:prstGeom>
          <a:noFill/>
          <a:effectLst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2803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banc* Eurostile Demi" panose="00000400000000000000" pitchFamily="2" charset="0"/>
              </a:rPr>
              <a:t>KAMULAŞTIRMA DUYURUSU</a:t>
            </a:r>
          </a:p>
        </p:txBody>
      </p:sp>
      <p:pic>
        <p:nvPicPr>
          <p:cNvPr id="107" name="Grafik 106" descr="Para düz dolguyla">
            <a:extLst>
              <a:ext uri="{FF2B5EF4-FFF2-40B4-BE49-F238E27FC236}">
                <a16:creationId xmlns:a16="http://schemas.microsoft.com/office/drawing/2014/main" id="{3860C223-B2A0-495B-A6F3-DD85A8E72F08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8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6024" y="2750442"/>
            <a:ext cx="1382740" cy="1399728"/>
          </a:xfrm>
          <a:prstGeom prst="rect">
            <a:avLst/>
          </a:prstGeom>
        </p:spPr>
      </p:pic>
      <p:sp>
        <p:nvSpPr>
          <p:cNvPr id="119" name="Dikdörtgen 118">
            <a:extLst>
              <a:ext uri="{FF2B5EF4-FFF2-40B4-BE49-F238E27FC236}">
                <a16:creationId xmlns:a16="http://schemas.microsoft.com/office/drawing/2014/main" id="{2E497CB1-1AED-45DA-B19B-A2C996A5E6FC}"/>
              </a:ext>
            </a:extLst>
          </p:cNvPr>
          <p:cNvSpPr/>
          <p:nvPr/>
        </p:nvSpPr>
        <p:spPr>
          <a:xfrm>
            <a:off x="-34837" y="3034605"/>
            <a:ext cx="4017612" cy="35051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KAMULAŞTIMA BEDELİNİ NASIL ALIRIM 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0" name="Dikdörtgen 119">
            <a:extLst>
              <a:ext uri="{FF2B5EF4-FFF2-40B4-BE49-F238E27FC236}">
                <a16:creationId xmlns:a16="http://schemas.microsoft.com/office/drawing/2014/main" id="{E89EBB0F-F3DF-4E81-89DE-DAC5B2BFFB58}"/>
              </a:ext>
            </a:extLst>
          </p:cNvPr>
          <p:cNvSpPr/>
          <p:nvPr/>
        </p:nvSpPr>
        <p:spPr>
          <a:xfrm>
            <a:off x="959064" y="3320302"/>
            <a:ext cx="3441658" cy="566021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Dava bilgileri, ilgili Hukuk Mahkemesinden temin edildikten sonra, banka şubesinden kimlik belgesiyle birlikte kamulaştırma bedeli çekilebilecektir. </a:t>
            </a:r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5C5A9051-F9D6-45EE-9D60-F5F6D43DB541}"/>
              </a:ext>
            </a:extLst>
          </p:cNvPr>
          <p:cNvSpPr/>
          <p:nvPr/>
        </p:nvSpPr>
        <p:spPr>
          <a:xfrm>
            <a:off x="-192327" y="4172165"/>
            <a:ext cx="5864983" cy="35051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UZLAŞMA TOPLANTISI NE ZAMAN  YAPILACAK 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EC820CAA-1458-466D-8C80-40EBD1100936}"/>
              </a:ext>
            </a:extLst>
          </p:cNvPr>
          <p:cNvSpPr/>
          <p:nvPr/>
        </p:nvSpPr>
        <p:spPr>
          <a:xfrm>
            <a:off x="1120427" y="4531283"/>
            <a:ext cx="4359607" cy="566021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Uzlaşma toplantıları; TEDAŞ tarafından belirlenecek tarihte yapılacaktır. Toplantı yeri ve zamanı, 15 gün öncesinden yazılı olarak ilgili maliklere bildirilecektir.</a:t>
            </a: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1798662A-2ECA-4E3E-8202-F9F0CCCE0264}"/>
              </a:ext>
            </a:extLst>
          </p:cNvPr>
          <p:cNvSpPr/>
          <p:nvPr/>
        </p:nvSpPr>
        <p:spPr>
          <a:xfrm>
            <a:off x="519929" y="1972740"/>
            <a:ext cx="10160771" cy="45836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lvl="0"/>
            <a:r>
              <a:rPr lang="tr-TR" sz="1402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● </a:t>
            </a:r>
            <a:r>
              <a:rPr lang="tr-TR" sz="105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TEDAŞ adına Şirketimiz tarafından tesis edilecek olan </a:t>
            </a:r>
            <a:r>
              <a:rPr lang="tr-TR" sz="1051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Enerji Nakil Hattı </a:t>
            </a:r>
            <a:r>
              <a:rPr lang="tr-TR" sz="105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projesinin geçtiği güzergâh için 2942 sayılı Kamulaştırma kanununun 27. Maddesi gereğince hattın Acele Kamulaştırılmasına karar verilmiştir.</a:t>
            </a:r>
            <a:endParaRPr lang="tr-TR" sz="1226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Dikdörtgen 16">
            <a:extLst>
              <a:ext uri="{FF2B5EF4-FFF2-40B4-BE49-F238E27FC236}">
                <a16:creationId xmlns:a16="http://schemas.microsoft.com/office/drawing/2014/main" id="{9A692051-7D3A-4ACF-80B9-B1B0115E542A}"/>
              </a:ext>
            </a:extLst>
          </p:cNvPr>
          <p:cNvSpPr/>
          <p:nvPr/>
        </p:nvSpPr>
        <p:spPr>
          <a:xfrm>
            <a:off x="519928" y="2342417"/>
            <a:ext cx="10160772" cy="45836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lvl="0"/>
            <a:r>
              <a:rPr lang="tr-TR" sz="1402" dirty="0">
                <a:solidFill>
                  <a:schemeClr val="bg2">
                    <a:lumMod val="25000"/>
                  </a:schemeClr>
                </a:solidFill>
              </a:rPr>
              <a:t>● </a:t>
            </a:r>
            <a:r>
              <a:rPr lang="tr-TR" sz="1051" dirty="0">
                <a:solidFill>
                  <a:schemeClr val="bg2">
                    <a:lumMod val="25000"/>
                  </a:schemeClr>
                </a:solidFill>
              </a:rPr>
              <a:t>Acele Kamulaştırma Kararı alınan parseller için TEDAŞ Genel Müdürlüğü tarafından ilgili Asliye Hukuk Mahkemesince </a:t>
            </a:r>
            <a:r>
              <a:rPr lang="tr-TR" sz="1051" b="1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“Acele Kamulaştırma” </a:t>
            </a:r>
            <a:r>
              <a:rPr lang="tr-TR" sz="1051" dirty="0">
                <a:solidFill>
                  <a:schemeClr val="bg2">
                    <a:lumMod val="25000"/>
                  </a:schemeClr>
                </a:solidFill>
              </a:rPr>
              <a:t>davası açılmış ve Mahkeme(</a:t>
            </a:r>
            <a:r>
              <a:rPr lang="tr-TR" sz="1051" dirty="0" err="1">
                <a:solidFill>
                  <a:schemeClr val="bg2">
                    <a:lumMod val="25000"/>
                  </a:schemeClr>
                </a:solidFill>
              </a:rPr>
              <a:t>ler</a:t>
            </a:r>
            <a:r>
              <a:rPr lang="tr-TR" sz="1051" dirty="0">
                <a:solidFill>
                  <a:schemeClr val="bg2">
                    <a:lumMod val="25000"/>
                  </a:schemeClr>
                </a:solidFill>
              </a:rPr>
              <a:t>)ce belirlenen bedeller, parsel bazlı olarak </a:t>
            </a:r>
            <a:r>
              <a:rPr lang="tr-TR" sz="1051" b="1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İlanda belirtilen banka şubesine depo edilmiştir.</a:t>
            </a:r>
            <a:endParaRPr lang="tr-TR" sz="1226" b="1" i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" name="Grafik 19" descr="Tokalaşma düz dolguyla">
            <a:extLst>
              <a:ext uri="{FF2B5EF4-FFF2-40B4-BE49-F238E27FC236}">
                <a16:creationId xmlns:a16="http://schemas.microsoft.com/office/drawing/2014/main" id="{819D7519-C646-403B-951D-C7A4D9D1C720}"/>
              </a:ext>
            </a:extLst>
          </p:cNvPr>
          <p:cNvPicPr>
            <a:picLocks noChangeAspect="1"/>
          </p:cNvPicPr>
          <p:nvPr/>
        </p:nvPicPr>
        <p:blipFill>
          <a:blip r:embed="rId10">
            <a:alphaModFix amt="9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321270" y="3954826"/>
            <a:ext cx="1399728" cy="1399728"/>
          </a:xfrm>
          <a:prstGeom prst="rect">
            <a:avLst/>
          </a:prstGeom>
          <a:ln>
            <a:noFill/>
          </a:ln>
          <a:effectLst>
            <a:outerShdw sx="1000" sy="1000" algn="ctr">
              <a:srgbClr val="000000"/>
            </a:outerShdw>
            <a:reflection endPos="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22" name="Metin kutusu 21">
            <a:extLst>
              <a:ext uri="{FF2B5EF4-FFF2-40B4-BE49-F238E27FC236}">
                <a16:creationId xmlns:a16="http://schemas.microsoft.com/office/drawing/2014/main" id="{26C774B3-2A8C-40E1-8A39-C25CD978A8DD}"/>
              </a:ext>
            </a:extLst>
          </p:cNvPr>
          <p:cNvSpPr txBox="1"/>
          <p:nvPr/>
        </p:nvSpPr>
        <p:spPr>
          <a:xfrm>
            <a:off x="1592714" y="2787553"/>
            <a:ext cx="433903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❶</a:t>
            </a:r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49422AA3-F292-4E7A-B73E-CD9FAB0F6D16}"/>
              </a:ext>
            </a:extLst>
          </p:cNvPr>
          <p:cNvSpPr txBox="1"/>
          <p:nvPr/>
        </p:nvSpPr>
        <p:spPr>
          <a:xfrm>
            <a:off x="6989506" y="2892091"/>
            <a:ext cx="450936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❷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C7F438F7-7927-4042-A1EE-52427AAB32D7}"/>
              </a:ext>
            </a:extLst>
          </p:cNvPr>
          <p:cNvSpPr/>
          <p:nvPr/>
        </p:nvSpPr>
        <p:spPr>
          <a:xfrm>
            <a:off x="5409258" y="4099541"/>
            <a:ext cx="4970379" cy="35051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UZLAŞMA TOPLANTILARI SONRASINDA NE OLACAK?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6F7A8628-0ABC-4E6C-B17D-5E3CAD8AA907}"/>
              </a:ext>
            </a:extLst>
          </p:cNvPr>
          <p:cNvSpPr txBox="1"/>
          <p:nvPr/>
        </p:nvSpPr>
        <p:spPr>
          <a:xfrm>
            <a:off x="2257631" y="3948803"/>
            <a:ext cx="450936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❸</a:t>
            </a:r>
          </a:p>
        </p:txBody>
      </p: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69891C13-C802-4312-859C-447C640E12C2}"/>
              </a:ext>
            </a:extLst>
          </p:cNvPr>
          <p:cNvSpPr txBox="1"/>
          <p:nvPr/>
        </p:nvSpPr>
        <p:spPr>
          <a:xfrm>
            <a:off x="6018920" y="4392510"/>
            <a:ext cx="3388624" cy="639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76"/>
              </a:spcAft>
            </a:pPr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Uzlaşma yapılan maliklerle, uzlaşma tutanakları imza altına alınacak ve tapu üzerinde bulunan şerhler kaldırılarak tescil süreçleri devam edecektir.</a:t>
            </a:r>
          </a:p>
        </p:txBody>
      </p:sp>
      <p:sp>
        <p:nvSpPr>
          <p:cNvPr id="44" name="Dikdörtgen 43">
            <a:extLst>
              <a:ext uri="{FF2B5EF4-FFF2-40B4-BE49-F238E27FC236}">
                <a16:creationId xmlns:a16="http://schemas.microsoft.com/office/drawing/2014/main" id="{7AF2D79A-5729-4AD5-A24D-79B5F8901D49}"/>
              </a:ext>
            </a:extLst>
          </p:cNvPr>
          <p:cNvSpPr/>
          <p:nvPr/>
        </p:nvSpPr>
        <p:spPr>
          <a:xfrm>
            <a:off x="7713232" y="5833364"/>
            <a:ext cx="2034792" cy="215669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lvl="0"/>
            <a:r>
              <a:rPr lang="tr-TR" sz="876" b="1" i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● </a:t>
            </a:r>
            <a:r>
              <a:rPr lang="tr-TR" sz="876" b="1" i="1" u="sng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</a:rPr>
              <a:t>https://www.baskentedas.com.tr</a:t>
            </a:r>
          </a:p>
        </p:txBody>
      </p:sp>
      <p:pic>
        <p:nvPicPr>
          <p:cNvPr id="21" name="Grafik 20" descr="Çağrı merkezi düz dolguyla">
            <a:extLst>
              <a:ext uri="{FF2B5EF4-FFF2-40B4-BE49-F238E27FC236}">
                <a16:creationId xmlns:a16="http://schemas.microsoft.com/office/drawing/2014/main" id="{D2F53EE2-098B-413F-B82E-935F6D6BA3A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alphaModFix amt="68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432161" y="6421080"/>
            <a:ext cx="315375" cy="315375"/>
          </a:xfrm>
          <a:prstGeom prst="rect">
            <a:avLst/>
          </a:prstGeom>
        </p:spPr>
      </p:pic>
      <p:sp>
        <p:nvSpPr>
          <p:cNvPr id="54" name="Dikdörtgen 53">
            <a:extLst>
              <a:ext uri="{FF2B5EF4-FFF2-40B4-BE49-F238E27FC236}">
                <a16:creationId xmlns:a16="http://schemas.microsoft.com/office/drawing/2014/main" id="{3C92A9D2-B86B-430E-9BE5-D911A24EC2DF}"/>
              </a:ext>
            </a:extLst>
          </p:cNvPr>
          <p:cNvSpPr/>
          <p:nvPr/>
        </p:nvSpPr>
        <p:spPr>
          <a:xfrm>
            <a:off x="8325306" y="6485295"/>
            <a:ext cx="497532" cy="215669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r>
              <a:rPr lang="tr-TR" sz="876" b="1" i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●</a:t>
            </a:r>
            <a:r>
              <a:rPr lang="tr-TR" sz="876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Hind" panose="020B0502040204020203" pitchFamily="2" charset="-94"/>
              </a:rPr>
              <a:t>186</a:t>
            </a:r>
            <a:endParaRPr lang="tr-TR" sz="876" b="1" i="1" u="sng" dirty="0">
              <a:ln w="0"/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8" name="Grafik 27" descr="Zarf düz dolguyla">
            <a:extLst>
              <a:ext uri="{FF2B5EF4-FFF2-40B4-BE49-F238E27FC236}">
                <a16:creationId xmlns:a16="http://schemas.microsoft.com/office/drawing/2014/main" id="{9EEC30A3-6249-48F9-954C-89DA15996F0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alphaModFix amt="67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419586" y="5723380"/>
            <a:ext cx="315375" cy="315375"/>
          </a:xfrm>
          <a:prstGeom prst="rect">
            <a:avLst/>
          </a:prstGeom>
        </p:spPr>
      </p:pic>
      <p:sp>
        <p:nvSpPr>
          <p:cNvPr id="40" name="Dikdörtgen 39">
            <a:extLst>
              <a:ext uri="{FF2B5EF4-FFF2-40B4-BE49-F238E27FC236}">
                <a16:creationId xmlns:a16="http://schemas.microsoft.com/office/drawing/2014/main" id="{A8F73FC2-675D-4A7B-9031-4DD2FEFC7168}"/>
              </a:ext>
            </a:extLst>
          </p:cNvPr>
          <p:cNvSpPr/>
          <p:nvPr/>
        </p:nvSpPr>
        <p:spPr>
          <a:xfrm>
            <a:off x="7856082" y="5689826"/>
            <a:ext cx="2319522" cy="215669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r>
              <a:rPr lang="tr-TR" sz="876" b="1" i="1" u="sng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</a:rPr>
              <a:t>● https://www.tedas</a:t>
            </a:r>
            <a:r>
              <a:rPr lang="tr-TR" sz="876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tr-TR" sz="876" b="1" i="1" u="sng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</a:rPr>
              <a:t>gov.tr</a:t>
            </a:r>
          </a:p>
        </p:txBody>
      </p:sp>
      <p:sp>
        <p:nvSpPr>
          <p:cNvPr id="46" name="Metin kutusu 45">
            <a:extLst>
              <a:ext uri="{FF2B5EF4-FFF2-40B4-BE49-F238E27FC236}">
                <a16:creationId xmlns:a16="http://schemas.microsoft.com/office/drawing/2014/main" id="{0C3598F5-B781-40A5-AF5A-1F99767FBA57}"/>
              </a:ext>
            </a:extLst>
          </p:cNvPr>
          <p:cNvSpPr txBox="1"/>
          <p:nvPr/>
        </p:nvSpPr>
        <p:spPr>
          <a:xfrm>
            <a:off x="6018920" y="4986911"/>
            <a:ext cx="3674325" cy="415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Uzlaşılamayan maliklere; TEDAŞ tarafından, bedel tespit ve tescil davası açılacaktır. </a:t>
            </a: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B7A7F3FA-9FD0-4FE6-AC2E-E5569AF8C186}"/>
              </a:ext>
            </a:extLst>
          </p:cNvPr>
          <p:cNvSpPr/>
          <p:nvPr/>
        </p:nvSpPr>
        <p:spPr>
          <a:xfrm>
            <a:off x="410622" y="5543552"/>
            <a:ext cx="4144954" cy="620138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TOPLANTIYA KATILAMAZSAM NE OLACAK 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Metin kutusu 50">
            <a:extLst>
              <a:ext uri="{FF2B5EF4-FFF2-40B4-BE49-F238E27FC236}">
                <a16:creationId xmlns:a16="http://schemas.microsoft.com/office/drawing/2014/main" id="{AFBF111D-FB8A-4968-B475-77A18BDD5217}"/>
              </a:ext>
            </a:extLst>
          </p:cNvPr>
          <p:cNvSpPr txBox="1"/>
          <p:nvPr/>
        </p:nvSpPr>
        <p:spPr>
          <a:xfrm>
            <a:off x="2235324" y="5296318"/>
            <a:ext cx="450936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❺</a:t>
            </a:r>
          </a:p>
        </p:txBody>
      </p:sp>
      <p:sp>
        <p:nvSpPr>
          <p:cNvPr id="52" name="Metin kutusu 51">
            <a:extLst>
              <a:ext uri="{FF2B5EF4-FFF2-40B4-BE49-F238E27FC236}">
                <a16:creationId xmlns:a16="http://schemas.microsoft.com/office/drawing/2014/main" id="{6877366A-6C78-456F-AD06-9A1EDE465FAC}"/>
              </a:ext>
            </a:extLst>
          </p:cNvPr>
          <p:cNvSpPr txBox="1"/>
          <p:nvPr/>
        </p:nvSpPr>
        <p:spPr>
          <a:xfrm>
            <a:off x="2122558" y="5946790"/>
            <a:ext cx="5057961" cy="639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76"/>
              </a:spcAft>
            </a:pPr>
            <a:r>
              <a:rPr lang="tr-TR" sz="1051" dirty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Toplantıya katılamayacak durumda olan (Hamile, yaşlı, engelli …</a:t>
            </a:r>
            <a:r>
              <a:rPr lang="tr-TR" sz="1051" dirty="0" err="1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vb</a:t>
            </a:r>
            <a:r>
              <a:rPr lang="tr-TR" sz="1051" dirty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yardıma muhtaç vatandaş bilgilerinin, Muhtarlıklar aracılığıyla TEDAŞ a bildirildiği takdirde, uzlaşma komisyonu, vatandaşa uygun koşullarda uzlaşma toplantısı yapabilecektir. </a:t>
            </a:r>
          </a:p>
        </p:txBody>
      </p:sp>
      <p:pic>
        <p:nvPicPr>
          <p:cNvPr id="53" name="Grafik 52" descr="Bastonlu adam düz dolguyla">
            <a:extLst>
              <a:ext uri="{FF2B5EF4-FFF2-40B4-BE49-F238E27FC236}">
                <a16:creationId xmlns:a16="http://schemas.microsoft.com/office/drawing/2014/main" id="{958A44C0-7198-4B0E-AF92-58256D9BA6B3}"/>
              </a:ext>
            </a:extLst>
          </p:cNvPr>
          <p:cNvPicPr>
            <a:picLocks noChangeAspect="1"/>
          </p:cNvPicPr>
          <p:nvPr/>
        </p:nvPicPr>
        <p:blipFill>
          <a:blip r:embed="rId16">
            <a:alphaModFix amt="88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16162" y="5836492"/>
            <a:ext cx="868382" cy="868382"/>
          </a:xfrm>
          <a:prstGeom prst="rect">
            <a:avLst/>
          </a:prstGeom>
        </p:spPr>
      </p:pic>
      <p:pic>
        <p:nvPicPr>
          <p:cNvPr id="55" name="Grafik 54" descr="Hamile kadın düz dolguyla">
            <a:extLst>
              <a:ext uri="{FF2B5EF4-FFF2-40B4-BE49-F238E27FC236}">
                <a16:creationId xmlns:a16="http://schemas.microsoft.com/office/drawing/2014/main" id="{EDAEA1FA-5B63-4CB2-A376-0C843C4A3864}"/>
              </a:ext>
            </a:extLst>
          </p:cNvPr>
          <p:cNvPicPr>
            <a:picLocks noChangeAspect="1"/>
          </p:cNvPicPr>
          <p:nvPr/>
        </p:nvPicPr>
        <p:blipFill>
          <a:blip r:embed="rId18">
            <a:alphaModFix amt="87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58427" y="5881067"/>
            <a:ext cx="779230" cy="779230"/>
          </a:xfrm>
          <a:prstGeom prst="rect">
            <a:avLst/>
          </a:prstGeom>
        </p:spPr>
      </p:pic>
      <p:pic>
        <p:nvPicPr>
          <p:cNvPr id="56" name="Grafik 55" descr="Tekerlekli sandalye erişimi  düz dolguyla">
            <a:extLst>
              <a:ext uri="{FF2B5EF4-FFF2-40B4-BE49-F238E27FC236}">
                <a16:creationId xmlns:a16="http://schemas.microsoft.com/office/drawing/2014/main" id="{AADD033E-E061-4D7A-A8C8-23CB0A501F24}"/>
              </a:ext>
            </a:extLst>
          </p:cNvPr>
          <p:cNvPicPr>
            <a:picLocks noChangeAspect="1"/>
          </p:cNvPicPr>
          <p:nvPr/>
        </p:nvPicPr>
        <p:blipFill>
          <a:blip r:embed="rId20">
            <a:alphaModFix amt="87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578157" y="5836492"/>
            <a:ext cx="904942" cy="904942"/>
          </a:xfrm>
          <a:prstGeom prst="rect">
            <a:avLst/>
          </a:prstGeom>
        </p:spPr>
      </p:pic>
      <p:pic>
        <p:nvPicPr>
          <p:cNvPr id="57" name="Grafik 56" descr="Ünlem İşareti düz dolguyla">
            <a:extLst>
              <a:ext uri="{FF2B5EF4-FFF2-40B4-BE49-F238E27FC236}">
                <a16:creationId xmlns:a16="http://schemas.microsoft.com/office/drawing/2014/main" id="{3AB79550-8955-448F-AAB8-3F87990FDA7D}"/>
              </a:ext>
            </a:extLst>
          </p:cNvPr>
          <p:cNvPicPr>
            <a:picLocks noChangeAspect="1"/>
          </p:cNvPicPr>
          <p:nvPr/>
        </p:nvPicPr>
        <p:blipFill>
          <a:blip r:embed="rId22">
            <a:alphaModFix amt="5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-197216" y="5574356"/>
            <a:ext cx="1133884" cy="1133884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58" name="Grafik 57" descr="Açık kitap düz dolguyla">
            <a:extLst>
              <a:ext uri="{FF2B5EF4-FFF2-40B4-BE49-F238E27FC236}">
                <a16:creationId xmlns:a16="http://schemas.microsoft.com/office/drawing/2014/main" id="{784B5F64-CC52-4C9B-9C90-C7A55CE7531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5092366" y="2967009"/>
            <a:ext cx="1160580" cy="1160580"/>
          </a:xfrm>
          <a:prstGeom prst="rect">
            <a:avLst/>
          </a:prstGeom>
        </p:spPr>
      </p:pic>
      <p:sp>
        <p:nvSpPr>
          <p:cNvPr id="59" name="Dikdörtgen 58">
            <a:extLst>
              <a:ext uri="{FF2B5EF4-FFF2-40B4-BE49-F238E27FC236}">
                <a16:creationId xmlns:a16="http://schemas.microsoft.com/office/drawing/2014/main" id="{E0E79F6A-7435-4CA0-AEEE-A4B9490E858C}"/>
              </a:ext>
            </a:extLst>
          </p:cNvPr>
          <p:cNvSpPr/>
          <p:nvPr/>
        </p:nvSpPr>
        <p:spPr>
          <a:xfrm>
            <a:off x="5340351" y="3325475"/>
            <a:ext cx="5340349" cy="441885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lvl="1">
              <a:lnSpc>
                <a:spcPct val="115000"/>
              </a:lnSpc>
              <a:spcAft>
                <a:spcPts val="876"/>
              </a:spcAft>
            </a:pPr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Tapu üzerindeki şerhlerin kalkması ve/veya tapuda işlem (satış, devir..</a:t>
            </a:r>
            <a:r>
              <a:rPr lang="tr-TR" sz="1051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yapılabilmesi için uzlaşma yapılması veya bedel tespit tescil davalarının sonuçlanması gerekmektedir. </a:t>
            </a:r>
          </a:p>
        </p:txBody>
      </p:sp>
      <p:sp>
        <p:nvSpPr>
          <p:cNvPr id="60" name="Dikdörtgen 59">
            <a:extLst>
              <a:ext uri="{FF2B5EF4-FFF2-40B4-BE49-F238E27FC236}">
                <a16:creationId xmlns:a16="http://schemas.microsoft.com/office/drawing/2014/main" id="{C183615C-F006-4A73-9152-A06D364972E3}"/>
              </a:ext>
            </a:extLst>
          </p:cNvPr>
          <p:cNvSpPr/>
          <p:nvPr/>
        </p:nvSpPr>
        <p:spPr>
          <a:xfrm>
            <a:off x="4930618" y="3105362"/>
            <a:ext cx="4568713" cy="35051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TAPUMDAKİ ŞERH NASIL KALKAR 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Metin kutusu 60">
            <a:extLst>
              <a:ext uri="{FF2B5EF4-FFF2-40B4-BE49-F238E27FC236}">
                <a16:creationId xmlns:a16="http://schemas.microsoft.com/office/drawing/2014/main" id="{6508F2C2-91C8-4157-804C-FFFE05CE9CA8}"/>
              </a:ext>
            </a:extLst>
          </p:cNvPr>
          <p:cNvSpPr txBox="1"/>
          <p:nvPr/>
        </p:nvSpPr>
        <p:spPr>
          <a:xfrm>
            <a:off x="7781557" y="3891420"/>
            <a:ext cx="450936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❹</a:t>
            </a:r>
          </a:p>
        </p:txBody>
      </p:sp>
      <p:sp>
        <p:nvSpPr>
          <p:cNvPr id="41" name="Dikdörtgen 40">
            <a:extLst>
              <a:ext uri="{FF2B5EF4-FFF2-40B4-BE49-F238E27FC236}">
                <a16:creationId xmlns:a16="http://schemas.microsoft.com/office/drawing/2014/main" id="{4E12D9E0-4261-4112-89F5-A73C2036D9B4}"/>
              </a:ext>
            </a:extLst>
          </p:cNvPr>
          <p:cNvSpPr/>
          <p:nvPr/>
        </p:nvSpPr>
        <p:spPr>
          <a:xfrm>
            <a:off x="7214974" y="6149173"/>
            <a:ext cx="3416537" cy="35044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876" b="1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</a:rPr>
              <a:t>Ana Sayfa &gt; Bilgilendirme &gt; Yasal Bildirimler &gt; </a:t>
            </a:r>
            <a:r>
              <a:rPr lang="tr-TR" sz="876" b="1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Emlak Kamulaştırma</a:t>
            </a:r>
          </a:p>
        </p:txBody>
      </p:sp>
      <p:sp>
        <p:nvSpPr>
          <p:cNvPr id="4" name="Ok: Bükülü 3">
            <a:extLst>
              <a:ext uri="{FF2B5EF4-FFF2-40B4-BE49-F238E27FC236}">
                <a16:creationId xmlns:a16="http://schemas.microsoft.com/office/drawing/2014/main" id="{77BB95D8-63BF-46FA-BFB9-6665AD181A7A}"/>
              </a:ext>
            </a:extLst>
          </p:cNvPr>
          <p:cNvSpPr/>
          <p:nvPr/>
        </p:nvSpPr>
        <p:spPr>
          <a:xfrm rot="5400000">
            <a:off x="9629355" y="5843024"/>
            <a:ext cx="237336" cy="390821"/>
          </a:xfrm>
          <a:prstGeom prst="bentArrow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1226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2489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OLTAN-YENİMAHALLE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Ankara Batı 2. ve 3. Asliye Hukuk Mahkemesince belirlenen bedeller </a:t>
            </a:r>
            <a:r>
              <a:rPr lang="tr-TR" sz="1600" b="1" dirty="0"/>
              <a:t>Vakıfbank Batı Adliyesi Şubesine </a:t>
            </a:r>
            <a:r>
              <a:rPr lang="tr-TR" sz="1600" dirty="0"/>
              <a:t>yatırılmıştır.</a:t>
            </a:r>
          </a:p>
        </p:txBody>
      </p:sp>
      <p:graphicFrame>
        <p:nvGraphicFramePr>
          <p:cNvPr id="15" name="Tablo 14">
            <a:extLst>
              <a:ext uri="{FF2B5EF4-FFF2-40B4-BE49-F238E27FC236}">
                <a16:creationId xmlns:a16="http://schemas.microsoft.com/office/drawing/2014/main" id="{8307B3D8-FB87-4883-AFB3-F1E44B1D9F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355101"/>
              </p:ext>
            </p:extLst>
          </p:nvPr>
        </p:nvGraphicFramePr>
        <p:xfrm>
          <a:off x="690615" y="5292806"/>
          <a:ext cx="3949700" cy="148653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60400">
                  <a:extLst>
                    <a:ext uri="{9D8B030D-6E8A-4147-A177-3AD203B41FA5}">
                      <a16:colId xmlns:a16="http://schemas.microsoft.com/office/drawing/2014/main" val="1518743596"/>
                    </a:ext>
                  </a:extLst>
                </a:gridCol>
                <a:gridCol w="523975">
                  <a:extLst>
                    <a:ext uri="{9D8B030D-6E8A-4147-A177-3AD203B41FA5}">
                      <a16:colId xmlns:a16="http://schemas.microsoft.com/office/drawing/2014/main" val="177365846"/>
                    </a:ext>
                  </a:extLst>
                </a:gridCol>
                <a:gridCol w="1585609">
                  <a:extLst>
                    <a:ext uri="{9D8B030D-6E8A-4147-A177-3AD203B41FA5}">
                      <a16:colId xmlns:a16="http://schemas.microsoft.com/office/drawing/2014/main" val="2483740132"/>
                    </a:ext>
                  </a:extLst>
                </a:gridCol>
                <a:gridCol w="505838">
                  <a:extLst>
                    <a:ext uri="{9D8B030D-6E8A-4147-A177-3AD203B41FA5}">
                      <a16:colId xmlns:a16="http://schemas.microsoft.com/office/drawing/2014/main" val="2179800668"/>
                    </a:ext>
                  </a:extLst>
                </a:gridCol>
                <a:gridCol w="673878">
                  <a:extLst>
                    <a:ext uri="{9D8B030D-6E8A-4147-A177-3AD203B41FA5}">
                      <a16:colId xmlns:a16="http://schemas.microsoft.com/office/drawing/2014/main" val="4111124987"/>
                    </a:ext>
                  </a:extLst>
                </a:gridCol>
              </a:tblGrid>
              <a:tr h="35306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Mahalle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72469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OLTAN/YENİMAHALLE 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71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307903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OLTAN/YENİMAHALLE 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33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435544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OLTAN/YENİMAHALLE 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33629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OLTAN/YENİMAHALLE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34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86097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OLTAN/YENİMAHALLE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35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86164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OLTAN/YENİMAHALLE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9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17160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OLTAN/YENİMAHALLE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34893714"/>
                  </a:ext>
                </a:extLst>
              </a:tr>
            </a:tbl>
          </a:graphicData>
        </a:graphic>
      </p:graphicFrame>
      <p:pic>
        <p:nvPicPr>
          <p:cNvPr id="17" name="Görüntü" descr="Görüntü">
            <a:extLst>
              <a:ext uri="{FF2B5EF4-FFF2-40B4-BE49-F238E27FC236}">
                <a16:creationId xmlns:a16="http://schemas.microsoft.com/office/drawing/2014/main" id="{F636137A-0C10-45D7-B42E-84C6111BD0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389" y="4804093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Dikdörtgen 17">
            <a:extLst>
              <a:ext uri="{FF2B5EF4-FFF2-40B4-BE49-F238E27FC236}">
                <a16:creationId xmlns:a16="http://schemas.microsoft.com/office/drawing/2014/main" id="{D3B0D3AC-9C19-4138-94D9-0A231AC8C419}"/>
              </a:ext>
            </a:extLst>
          </p:cNvPr>
          <p:cNvSpPr/>
          <p:nvPr/>
        </p:nvSpPr>
        <p:spPr>
          <a:xfrm>
            <a:off x="5337061" y="5190833"/>
            <a:ext cx="5009915" cy="1588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b="1" dirty="0">
              <a:solidFill>
                <a:srgbClr val="00888A"/>
              </a:solidFill>
            </a:endParaRPr>
          </a:p>
          <a:p>
            <a:r>
              <a:rPr lang="tr-TR" sz="1100" b="1" dirty="0">
                <a:solidFill>
                  <a:srgbClr val="00888A"/>
                </a:solidFill>
              </a:rPr>
              <a:t>* </a:t>
            </a:r>
            <a:r>
              <a:rPr lang="tr-TR" sz="1100" dirty="0"/>
              <a:t>İlgili Asliye Hukuk Mahkeme kaleminden parsele ait dava bilgilerinin temin edilmesi, </a:t>
            </a:r>
            <a:r>
              <a:rPr lang="tr-TR" sz="1100" dirty="0" err="1"/>
              <a:t>takyidatlı</a:t>
            </a:r>
            <a:r>
              <a:rPr lang="tr-TR" sz="1100" dirty="0"/>
              <a:t> tapu kaydı ve kimlik belgesi ile (</a:t>
            </a:r>
            <a:r>
              <a:rPr lang="tr-TR" sz="1100" b="1" dirty="0"/>
              <a:t>Ankara Batı 2. ve 3. ASHM için Vakıfbank Batı Adliye Şubesine)</a:t>
            </a:r>
            <a:r>
              <a:rPr lang="tr-TR" sz="1100" dirty="0"/>
              <a:t> başvuru yapılması gerekmektedir. </a:t>
            </a:r>
            <a:endParaRPr lang="tr-TR" sz="1300" dirty="0"/>
          </a:p>
          <a:p>
            <a:r>
              <a:rPr lang="tr-TR" sz="1200" dirty="0"/>
              <a:t> </a:t>
            </a:r>
            <a:r>
              <a:rPr lang="tr-TR" sz="1000" b="1" i="1" dirty="0"/>
              <a:t>Not:</a:t>
            </a:r>
            <a:r>
              <a:rPr lang="tr-TR" sz="1000" i="1" dirty="0"/>
              <a:t> </a:t>
            </a:r>
            <a:r>
              <a:rPr lang="tr-TR" sz="1000" dirty="0"/>
              <a:t>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endParaRPr lang="tr-TR" sz="1000" dirty="0"/>
          </a:p>
          <a:p>
            <a:r>
              <a:rPr lang="tr-TR" sz="1000" b="1" i="1" dirty="0"/>
              <a:t>Yasal Bildirim: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Resim 8">
            <a:extLst>
              <a:ext uri="{FF2B5EF4-FFF2-40B4-BE49-F238E27FC236}">
                <a16:creationId xmlns:a16="http://schemas.microsoft.com/office/drawing/2014/main" id="{25578BA8-9442-4B11-B833-65754DD51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882" y="6308963"/>
            <a:ext cx="678954" cy="678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k: Sağ 19">
            <a:extLst>
              <a:ext uri="{FF2B5EF4-FFF2-40B4-BE49-F238E27FC236}">
                <a16:creationId xmlns:a16="http://schemas.microsoft.com/office/drawing/2014/main" id="{48B1DE34-A83C-4BC9-8ACF-BEA849FA7ED1}"/>
              </a:ext>
            </a:extLst>
          </p:cNvPr>
          <p:cNvSpPr/>
          <p:nvPr/>
        </p:nvSpPr>
        <p:spPr>
          <a:xfrm>
            <a:off x="7656745" y="6346221"/>
            <a:ext cx="1006393" cy="584197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175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0021" tIns="30021" rIns="30021" bIns="30021" numCol="1" spcCol="38100" rtlCol="0" anchor="ctr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74108F6E-D0FA-4723-A9C7-1F2291BD942D}"/>
              </a:ext>
            </a:extLst>
          </p:cNvPr>
          <p:cNvSpPr txBox="1"/>
          <p:nvPr/>
        </p:nvSpPr>
        <p:spPr>
          <a:xfrm>
            <a:off x="5343125" y="6597640"/>
            <a:ext cx="2397919" cy="24622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tr-TR" sz="1000" dirty="0">
                <a:hlinkClick r:id="rId7"/>
              </a:rPr>
              <a:t>Başkent (baskentedas.com.tr)</a:t>
            </a:r>
            <a:endParaRPr lang="tr-TR" sz="1000" dirty="0"/>
          </a:p>
        </p:txBody>
      </p:sp>
      <p:pic>
        <p:nvPicPr>
          <p:cNvPr id="25" name="Resim 24">
            <a:extLst>
              <a:ext uri="{FF2B5EF4-FFF2-40B4-BE49-F238E27FC236}">
                <a16:creationId xmlns:a16="http://schemas.microsoft.com/office/drawing/2014/main" id="{037D40EA-E76A-4BB1-9B4F-8903AD9E92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90866" y="1930368"/>
            <a:ext cx="7163247" cy="2431061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92732">
            <a:off x="7868399" y="3173116"/>
            <a:ext cx="428503" cy="827495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D90FEE45-F1F4-45C3-B100-E7FDC7B2B9AC}"/>
              </a:ext>
            </a:extLst>
          </p:cNvPr>
          <p:cNvSpPr txBox="1"/>
          <p:nvPr/>
        </p:nvSpPr>
        <p:spPr>
          <a:xfrm>
            <a:off x="864400" y="4984832"/>
            <a:ext cx="3603265" cy="276072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0021" tIns="30021" rIns="30021" bIns="30021" numCol="1" spcCol="38100" rtlCol="0" anchor="t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UĞURÇAYIRLI-OLTAN ENERJİ NAKİL HATTI TESİSİ </a:t>
            </a:r>
            <a:endParaRPr kumimoji="0" lang="tr-TR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749531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1389" y="4804093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SİNANLI-HOCASİNAN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Ankara Batı 2. ve 3. Asliye Hukuk Mahkemesince belirlenen bedeller </a:t>
            </a:r>
            <a:r>
              <a:rPr lang="tr-TR" sz="1600" b="1" dirty="0"/>
              <a:t>Vakıfbank Batı Adliyesi Şubesine </a:t>
            </a:r>
            <a:r>
              <a:rPr lang="tr-TR" sz="1600" dirty="0"/>
              <a:t>yatırılmıştır.</a:t>
            </a:r>
          </a:p>
        </p:txBody>
      </p:sp>
      <p:graphicFrame>
        <p:nvGraphicFramePr>
          <p:cNvPr id="13" name="Tablo 12">
            <a:extLst>
              <a:ext uri="{FF2B5EF4-FFF2-40B4-BE49-F238E27FC236}">
                <a16:creationId xmlns:a16="http://schemas.microsoft.com/office/drawing/2014/main" id="{816B1B56-2B2B-4E85-9B8D-6749EB86C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444684"/>
              </p:ext>
            </p:extLst>
          </p:nvPr>
        </p:nvGraphicFramePr>
        <p:xfrm>
          <a:off x="305858" y="5445799"/>
          <a:ext cx="4597400" cy="12954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3103377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51472349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41046351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90613439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41133009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Mahalle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950862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SİNANLI HOCASİNAN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177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5,6,7,18,20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8719965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SİNANLI HOCASİNAN 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166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6,9,10,13,17,18,19,20,50,51,52,53,153,156,157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01090977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SİNANLI HOCASİNAN 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35,36,42,48,130,131,143,144,145,146,147,148,154,157,158,159,160,161,168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8430423"/>
                  </a:ext>
                </a:extLst>
              </a:tr>
            </a:tbl>
          </a:graphicData>
        </a:graphic>
      </p:graphicFrame>
      <p:sp>
        <p:nvSpPr>
          <p:cNvPr id="18" name="Dikdörtgen 17">
            <a:extLst>
              <a:ext uri="{FF2B5EF4-FFF2-40B4-BE49-F238E27FC236}">
                <a16:creationId xmlns:a16="http://schemas.microsoft.com/office/drawing/2014/main" id="{577A486E-6584-48D1-B6B7-1E78A5B6AF99}"/>
              </a:ext>
            </a:extLst>
          </p:cNvPr>
          <p:cNvSpPr/>
          <p:nvPr/>
        </p:nvSpPr>
        <p:spPr>
          <a:xfrm>
            <a:off x="5337061" y="5190833"/>
            <a:ext cx="5009915" cy="1588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b="1" dirty="0">
              <a:solidFill>
                <a:srgbClr val="00888A"/>
              </a:solidFill>
            </a:endParaRPr>
          </a:p>
          <a:p>
            <a:r>
              <a:rPr lang="tr-TR" sz="1100" b="1" dirty="0">
                <a:solidFill>
                  <a:srgbClr val="00888A"/>
                </a:solidFill>
              </a:rPr>
              <a:t>* </a:t>
            </a:r>
            <a:r>
              <a:rPr lang="tr-TR" sz="1100" dirty="0"/>
              <a:t>İlgili Asliye Hukuk Mahkeme kaleminden parsele ait dava bilgilerinin temin edilmesi, </a:t>
            </a:r>
            <a:r>
              <a:rPr lang="tr-TR" sz="1100" dirty="0" err="1"/>
              <a:t>takyidatlı</a:t>
            </a:r>
            <a:r>
              <a:rPr lang="tr-TR" sz="1100" dirty="0"/>
              <a:t> tapu kaydı ve kimlik belgesi ile (</a:t>
            </a:r>
            <a:r>
              <a:rPr lang="tr-TR" sz="1100" b="1" dirty="0"/>
              <a:t>Ankara Batı 2. ve 3. ASHM için Vakıfbank Batı Adliye Şubesine)</a:t>
            </a:r>
            <a:r>
              <a:rPr lang="tr-TR" sz="1100" dirty="0"/>
              <a:t> başvuru yapılması gerekmektedir. </a:t>
            </a:r>
            <a:endParaRPr lang="tr-TR" sz="1300" dirty="0"/>
          </a:p>
          <a:p>
            <a:r>
              <a:rPr lang="tr-TR" sz="1200" dirty="0"/>
              <a:t> </a:t>
            </a:r>
            <a:r>
              <a:rPr lang="tr-TR" sz="1000" b="1" i="1" dirty="0"/>
              <a:t>Not:</a:t>
            </a:r>
            <a:r>
              <a:rPr lang="tr-TR" sz="1000" i="1" dirty="0"/>
              <a:t> </a:t>
            </a:r>
            <a:r>
              <a:rPr lang="tr-TR" sz="1000" dirty="0"/>
              <a:t>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endParaRPr lang="tr-TR" sz="1000" dirty="0"/>
          </a:p>
          <a:p>
            <a:r>
              <a:rPr lang="tr-TR" sz="1000" b="1" i="1" dirty="0"/>
              <a:t>Yasal Bildirim: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Resim 8">
            <a:extLst>
              <a:ext uri="{FF2B5EF4-FFF2-40B4-BE49-F238E27FC236}">
                <a16:creationId xmlns:a16="http://schemas.microsoft.com/office/drawing/2014/main" id="{A86C79B5-276E-4008-9E0E-7D7CE94B4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882" y="6308963"/>
            <a:ext cx="678954" cy="678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k: Sağ 19">
            <a:extLst>
              <a:ext uri="{FF2B5EF4-FFF2-40B4-BE49-F238E27FC236}">
                <a16:creationId xmlns:a16="http://schemas.microsoft.com/office/drawing/2014/main" id="{C69D179C-21D1-4AB8-A9D3-55E40A0BA2AE}"/>
              </a:ext>
            </a:extLst>
          </p:cNvPr>
          <p:cNvSpPr/>
          <p:nvPr/>
        </p:nvSpPr>
        <p:spPr>
          <a:xfrm>
            <a:off x="7656745" y="6346221"/>
            <a:ext cx="1006393" cy="584197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175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0021" tIns="30021" rIns="30021" bIns="30021" numCol="1" spcCol="38100" rtlCol="0" anchor="ctr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A78BC6CF-EFAA-4D81-8FB9-5A1F49CB99EC}"/>
              </a:ext>
            </a:extLst>
          </p:cNvPr>
          <p:cNvSpPr txBox="1"/>
          <p:nvPr/>
        </p:nvSpPr>
        <p:spPr>
          <a:xfrm>
            <a:off x="5343125" y="6597640"/>
            <a:ext cx="2397919" cy="24622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tr-TR" sz="1000" dirty="0">
                <a:hlinkClick r:id="rId7"/>
              </a:rPr>
              <a:t>Başkent (baskentedas.com.tr)</a:t>
            </a:r>
            <a:endParaRPr lang="tr-TR" sz="1000" dirty="0"/>
          </a:p>
        </p:txBody>
      </p:sp>
      <p:pic>
        <p:nvPicPr>
          <p:cNvPr id="23" name="Resim 22">
            <a:extLst>
              <a:ext uri="{FF2B5EF4-FFF2-40B4-BE49-F238E27FC236}">
                <a16:creationId xmlns:a16="http://schemas.microsoft.com/office/drawing/2014/main" id="{D6E436A0-49E8-4AE4-9EEC-7EC0CA027A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25751" y="1971951"/>
            <a:ext cx="7350786" cy="2369444"/>
          </a:xfrm>
          <a:prstGeom prst="rect">
            <a:avLst/>
          </a:prstGeom>
        </p:spPr>
      </p:pic>
      <p:pic>
        <p:nvPicPr>
          <p:cNvPr id="24" name="Resim 23">
            <a:extLst>
              <a:ext uri="{FF2B5EF4-FFF2-40B4-BE49-F238E27FC236}">
                <a16:creationId xmlns:a16="http://schemas.microsoft.com/office/drawing/2014/main" id="{D0C1E14B-E25C-4EBC-91A2-05337E414C2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92732">
            <a:off x="1916947" y="3643433"/>
            <a:ext cx="428503" cy="827495"/>
          </a:xfrm>
          <a:prstGeom prst="rect">
            <a:avLst/>
          </a:prstGeom>
        </p:spPr>
      </p:pic>
      <p:sp>
        <p:nvSpPr>
          <p:cNvPr id="22" name="Metin kutusu 21">
            <a:extLst>
              <a:ext uri="{FF2B5EF4-FFF2-40B4-BE49-F238E27FC236}">
                <a16:creationId xmlns:a16="http://schemas.microsoft.com/office/drawing/2014/main" id="{2E0BCAB3-0962-4F80-896D-623EF041703C}"/>
              </a:ext>
            </a:extLst>
          </p:cNvPr>
          <p:cNvSpPr txBox="1"/>
          <p:nvPr/>
        </p:nvSpPr>
        <p:spPr>
          <a:xfrm>
            <a:off x="930288" y="5169727"/>
            <a:ext cx="3603265" cy="276072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0021" tIns="30021" rIns="30021" bIns="30021" numCol="1" spcCol="38100" rtlCol="0" anchor="t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UĞURÇAYIRLI-OLTAN ENERJİ NAKİL HATTI TESİSİ </a:t>
            </a:r>
            <a:endParaRPr kumimoji="0" lang="tr-TR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425757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 rotWithShape="1">
          <a:blip r:embed="rId2"/>
          <a:srcRect r="91123" b="89025"/>
          <a:stretch/>
        </p:blipFill>
        <p:spPr>
          <a:xfrm>
            <a:off x="9255621" y="6260203"/>
            <a:ext cx="832596" cy="727715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1389" y="4804093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UĞURÇAYIRLI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Ankara Batı 2. Asliye Hukuk Mahkemesince belirlenen bedeller </a:t>
            </a:r>
            <a:r>
              <a:rPr lang="tr-TR" sz="1600" b="1" dirty="0"/>
              <a:t>Vakıfbank Batı Adliyesi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337061" y="5190833"/>
            <a:ext cx="5009915" cy="1588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b="1" dirty="0">
              <a:solidFill>
                <a:srgbClr val="00888A"/>
              </a:solidFill>
            </a:endParaRPr>
          </a:p>
          <a:p>
            <a:r>
              <a:rPr lang="tr-TR" sz="1100" b="1" dirty="0">
                <a:solidFill>
                  <a:srgbClr val="00888A"/>
                </a:solidFill>
              </a:rPr>
              <a:t>* </a:t>
            </a:r>
            <a:r>
              <a:rPr lang="tr-TR" sz="1100" dirty="0"/>
              <a:t>İlgili Asliye Hukuk Mahkeme kaleminden parsele ait dava bilgilerinin temin edilmesi, </a:t>
            </a:r>
            <a:r>
              <a:rPr lang="tr-TR" sz="1100" dirty="0" err="1"/>
              <a:t>takyidatlı</a:t>
            </a:r>
            <a:r>
              <a:rPr lang="tr-TR" sz="1100" dirty="0"/>
              <a:t> tapu kaydı ve kimlik belgesi ile (</a:t>
            </a:r>
            <a:r>
              <a:rPr lang="tr-TR" sz="1100" b="1" dirty="0"/>
              <a:t>Ankara Batı 2. ASHM için Vakıfbank Batı Adliye Şubesine)</a:t>
            </a:r>
            <a:r>
              <a:rPr lang="tr-TR" sz="1100" dirty="0"/>
              <a:t> başvuru yapılması gerekmektedir. </a:t>
            </a:r>
            <a:endParaRPr lang="tr-TR" sz="1300" dirty="0"/>
          </a:p>
          <a:p>
            <a:r>
              <a:rPr lang="tr-TR" sz="1200" dirty="0"/>
              <a:t> </a:t>
            </a:r>
            <a:r>
              <a:rPr lang="tr-TR" sz="1000" b="1" i="1" dirty="0"/>
              <a:t>Not:</a:t>
            </a:r>
            <a:r>
              <a:rPr lang="tr-TR" sz="1000" i="1" dirty="0"/>
              <a:t> </a:t>
            </a:r>
            <a:r>
              <a:rPr lang="tr-TR" sz="1000" dirty="0"/>
              <a:t>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endParaRPr lang="tr-TR" sz="1000" dirty="0"/>
          </a:p>
          <a:p>
            <a:r>
              <a:rPr lang="tr-TR" sz="1000" b="1" i="1" dirty="0"/>
              <a:t>Yasal Bildirim: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o 13">
            <a:extLst>
              <a:ext uri="{FF2B5EF4-FFF2-40B4-BE49-F238E27FC236}">
                <a16:creationId xmlns:a16="http://schemas.microsoft.com/office/drawing/2014/main" id="{45852CD5-D30C-4238-B708-82F8C4909E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152078"/>
              </p:ext>
            </p:extLst>
          </p:nvPr>
        </p:nvGraphicFramePr>
        <p:xfrm>
          <a:off x="550217" y="5290822"/>
          <a:ext cx="4251172" cy="5238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28905">
                  <a:extLst>
                    <a:ext uri="{9D8B030D-6E8A-4147-A177-3AD203B41FA5}">
                      <a16:colId xmlns:a16="http://schemas.microsoft.com/office/drawing/2014/main" val="2621732526"/>
                    </a:ext>
                  </a:extLst>
                </a:gridCol>
                <a:gridCol w="458577">
                  <a:extLst>
                    <a:ext uri="{9D8B030D-6E8A-4147-A177-3AD203B41FA5}">
                      <a16:colId xmlns:a16="http://schemas.microsoft.com/office/drawing/2014/main" val="3680423755"/>
                    </a:ext>
                  </a:extLst>
                </a:gridCol>
                <a:gridCol w="1072950">
                  <a:extLst>
                    <a:ext uri="{9D8B030D-6E8A-4147-A177-3AD203B41FA5}">
                      <a16:colId xmlns:a16="http://schemas.microsoft.com/office/drawing/2014/main" val="2648237359"/>
                    </a:ext>
                  </a:extLst>
                </a:gridCol>
                <a:gridCol w="421960">
                  <a:extLst>
                    <a:ext uri="{9D8B030D-6E8A-4147-A177-3AD203B41FA5}">
                      <a16:colId xmlns:a16="http://schemas.microsoft.com/office/drawing/2014/main" val="3704297623"/>
                    </a:ext>
                  </a:extLst>
                </a:gridCol>
                <a:gridCol w="1668780">
                  <a:extLst>
                    <a:ext uri="{9D8B030D-6E8A-4147-A177-3AD203B41FA5}">
                      <a16:colId xmlns:a16="http://schemas.microsoft.com/office/drawing/2014/main" val="17816148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Mahalle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555348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UĞURÇAYIRI M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122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2,30,31,33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4435858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UĞURÇAYIRI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16,19,20,21,22,23,24,32,34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40585215"/>
                  </a:ext>
                </a:extLst>
              </a:tr>
            </a:tbl>
          </a:graphicData>
        </a:graphic>
      </p:graphicFrame>
      <p:pic>
        <p:nvPicPr>
          <p:cNvPr id="3073" name="Resim 8">
            <a:extLst>
              <a:ext uri="{FF2B5EF4-FFF2-40B4-BE49-F238E27FC236}">
                <a16:creationId xmlns:a16="http://schemas.microsoft.com/office/drawing/2014/main" id="{0F329540-2198-4B24-B001-B7DA01EBA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882" y="6308963"/>
            <a:ext cx="678954" cy="678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Metin kutusu 21">
            <a:extLst>
              <a:ext uri="{FF2B5EF4-FFF2-40B4-BE49-F238E27FC236}">
                <a16:creationId xmlns:a16="http://schemas.microsoft.com/office/drawing/2014/main" id="{F3331454-E97B-4055-AD8D-9A0BE0794D4F}"/>
              </a:ext>
            </a:extLst>
          </p:cNvPr>
          <p:cNvSpPr txBox="1"/>
          <p:nvPr/>
        </p:nvSpPr>
        <p:spPr>
          <a:xfrm>
            <a:off x="5343125" y="6597640"/>
            <a:ext cx="2397919" cy="24622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tr-TR" sz="1000" dirty="0">
                <a:hlinkClick r:id="rId7"/>
              </a:rPr>
              <a:t>Başkent (baskentedas.com.tr)</a:t>
            </a:r>
            <a:endParaRPr lang="tr-TR" sz="1000" dirty="0"/>
          </a:p>
        </p:txBody>
      </p:sp>
      <p:sp>
        <p:nvSpPr>
          <p:cNvPr id="21" name="Ok: Sağ 20">
            <a:extLst>
              <a:ext uri="{FF2B5EF4-FFF2-40B4-BE49-F238E27FC236}">
                <a16:creationId xmlns:a16="http://schemas.microsoft.com/office/drawing/2014/main" id="{2FAB31C9-8C95-41B5-A2E9-C843C703E7B1}"/>
              </a:ext>
            </a:extLst>
          </p:cNvPr>
          <p:cNvSpPr/>
          <p:nvPr/>
        </p:nvSpPr>
        <p:spPr>
          <a:xfrm>
            <a:off x="7656745" y="6346221"/>
            <a:ext cx="1006393" cy="584197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175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0021" tIns="30021" rIns="30021" bIns="30021" numCol="1" spcCol="38100" rtlCol="0" anchor="ctr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26" name="Resim 25">
            <a:extLst>
              <a:ext uri="{FF2B5EF4-FFF2-40B4-BE49-F238E27FC236}">
                <a16:creationId xmlns:a16="http://schemas.microsoft.com/office/drawing/2014/main" id="{54253D03-8B98-4654-9CE2-53D17C81D72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37750" y="1949090"/>
            <a:ext cx="7311398" cy="2402517"/>
          </a:xfrm>
          <a:prstGeom prst="rect">
            <a:avLst/>
          </a:prstGeom>
        </p:spPr>
      </p:pic>
      <p:pic>
        <p:nvPicPr>
          <p:cNvPr id="28" name="Resim 27">
            <a:extLst>
              <a:ext uri="{FF2B5EF4-FFF2-40B4-BE49-F238E27FC236}">
                <a16:creationId xmlns:a16="http://schemas.microsoft.com/office/drawing/2014/main" id="{6242952C-A9A0-4AFF-B9FE-B7A0C7AF8F2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92732">
            <a:off x="1943205" y="1785863"/>
            <a:ext cx="428503" cy="827495"/>
          </a:xfrm>
          <a:prstGeom prst="rect">
            <a:avLst/>
          </a:prstGeom>
        </p:spPr>
      </p:pic>
      <p:sp>
        <p:nvSpPr>
          <p:cNvPr id="17" name="Metin kutusu 16">
            <a:extLst>
              <a:ext uri="{FF2B5EF4-FFF2-40B4-BE49-F238E27FC236}">
                <a16:creationId xmlns:a16="http://schemas.microsoft.com/office/drawing/2014/main" id="{63473256-8B17-4718-9D07-3036439F60BC}"/>
              </a:ext>
            </a:extLst>
          </p:cNvPr>
          <p:cNvSpPr txBox="1"/>
          <p:nvPr/>
        </p:nvSpPr>
        <p:spPr>
          <a:xfrm>
            <a:off x="864400" y="4975670"/>
            <a:ext cx="3603265" cy="276072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0021" tIns="30021" rIns="30021" bIns="30021" numCol="1" spcCol="38100" rtlCol="0" anchor="t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UĞURÇAYIRLI-OLTAN ENERJİ NAKİL HATTI TESİSİ </a:t>
            </a:r>
            <a:endParaRPr kumimoji="0" lang="tr-TR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941681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2273</TotalTime>
  <Words>713</Words>
  <Application>Microsoft Office PowerPoint</Application>
  <PresentationFormat>Özel</PresentationFormat>
  <Paragraphs>131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Arial</vt:lpstr>
      <vt:lpstr>Calibri</vt:lpstr>
      <vt:lpstr>Helvetica</vt:lpstr>
      <vt:lpstr>Hind</vt:lpstr>
      <vt:lpstr>Sabanc* Eurostile Demi</vt:lpstr>
      <vt:lpstr>verdana</vt:lpstr>
      <vt:lpstr>Office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Kenan OZKAN</cp:lastModifiedBy>
  <cp:revision>103</cp:revision>
  <cp:lastPrinted>2021-05-19T10:25:32Z</cp:lastPrinted>
  <dcterms:modified xsi:type="dcterms:W3CDTF">2024-05-24T13:01:36Z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</Properties>
</file>